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99" r:id="rId6"/>
    <p:sldId id="295" r:id="rId7"/>
    <p:sldId id="300" r:id="rId8"/>
    <p:sldId id="297" r:id="rId9"/>
    <p:sldId id="296" r:id="rId10"/>
    <p:sldId id="277" r:id="rId11"/>
    <p:sldId id="261" r:id="rId12"/>
    <p:sldId id="262" r:id="rId13"/>
    <p:sldId id="289" r:id="rId14"/>
    <p:sldId id="264" r:id="rId15"/>
    <p:sldId id="258" r:id="rId16"/>
    <p:sldId id="278" r:id="rId17"/>
    <p:sldId id="266" r:id="rId18"/>
    <p:sldId id="292" r:id="rId19"/>
    <p:sldId id="268" r:id="rId20"/>
    <p:sldId id="280" r:id="rId21"/>
    <p:sldId id="270" r:id="rId22"/>
    <p:sldId id="293" r:id="rId23"/>
    <p:sldId id="294" r:id="rId24"/>
    <p:sldId id="260" r:id="rId25"/>
    <p:sldId id="282" r:id="rId26"/>
    <p:sldId id="283" r:id="rId27"/>
    <p:sldId id="290"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0E43FF-816D-44C6-A59C-99E1B0C64D44}">
          <p14:sldIdLst>
            <p14:sldId id="256"/>
            <p14:sldId id="299"/>
            <p14:sldId id="295"/>
            <p14:sldId id="300"/>
            <p14:sldId id="297"/>
          </p14:sldIdLst>
        </p14:section>
        <p14:section name="template" id="{746339DB-631A-4EED-89AD-D98F6297C741}">
          <p14:sldIdLst>
            <p14:sldId id="296"/>
            <p14:sldId id="277"/>
            <p14:sldId id="261"/>
            <p14:sldId id="262"/>
            <p14:sldId id="289"/>
            <p14:sldId id="264"/>
            <p14:sldId id="258"/>
            <p14:sldId id="278"/>
            <p14:sldId id="266"/>
            <p14:sldId id="292"/>
            <p14:sldId id="268"/>
            <p14:sldId id="280"/>
            <p14:sldId id="270"/>
            <p14:sldId id="293"/>
            <p14:sldId id="294"/>
            <p14:sldId id="260"/>
            <p14:sldId id="282"/>
            <p14:sldId id="283"/>
            <p14:sldId id="290"/>
            <p14:sldId id="275"/>
            <p14:sldId id="276"/>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09" autoAdjust="0"/>
  </p:normalViewPr>
  <p:slideViewPr>
    <p:cSldViewPr snapToGrid="0">
      <p:cViewPr varScale="1">
        <p:scale>
          <a:sx n="79" d="100"/>
          <a:sy n="79" d="100"/>
        </p:scale>
        <p:origin x="72" y="24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75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0B80-4025-ABCB-85931C353E85}"/>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accent1">
                  <a:lumMod val="7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053-449F-8EEE-DAFE02C9D55A}"/>
              </c:ext>
            </c:extLst>
          </c:dPt>
          <c:dPt>
            <c:idx val="1"/>
            <c:bubble3D val="0"/>
            <c:spPr>
              <a:solidFill>
                <a:schemeClr val="accent1"/>
              </a:solidFill>
              <a:ln w="19050">
                <a:noFill/>
              </a:ln>
              <a:effectLst/>
            </c:spPr>
            <c:extLst>
              <c:ext xmlns:c16="http://schemas.microsoft.com/office/drawing/2014/chart" uri="{C3380CC4-5D6E-409C-BE32-E72D297353CC}">
                <c16:uniqueId val="{00000003-D053-449F-8EEE-DAFE02C9D55A}"/>
              </c:ext>
            </c:extLst>
          </c:dPt>
          <c:dPt>
            <c:idx val="2"/>
            <c:bubble3D val="0"/>
            <c:spPr>
              <a:solidFill>
                <a:schemeClr val="accent1">
                  <a:lumMod val="75000"/>
                </a:schemeClr>
              </a:solidFill>
              <a:ln w="19050">
                <a:noFill/>
              </a:ln>
              <a:effectLst/>
            </c:spPr>
            <c:extLst>
              <c:ext xmlns:c16="http://schemas.microsoft.com/office/drawing/2014/chart" uri="{C3380CC4-5D6E-409C-BE32-E72D297353CC}">
                <c16:uniqueId val="{00000005-D053-449F-8EEE-DAFE02C9D55A}"/>
              </c:ext>
            </c:extLst>
          </c:dPt>
          <c:dPt>
            <c:idx val="3"/>
            <c:bubble3D val="0"/>
            <c:spPr>
              <a:solidFill>
                <a:schemeClr val="accent1"/>
              </a:solidFill>
              <a:ln w="19050">
                <a:noFill/>
              </a:ln>
              <a:effectLst/>
            </c:spPr>
            <c:extLst>
              <c:ext xmlns:c16="http://schemas.microsoft.com/office/drawing/2014/chart" uri="{C3380CC4-5D6E-409C-BE32-E72D297353CC}">
                <c16:uniqueId val="{00000007-D053-449F-8EEE-DAFE02C9D55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D053-449F-8EEE-DAFE02C9D55A}"/>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8FD-4EB0-96B7-77E7434B1C75}"/>
              </c:ext>
            </c:extLst>
          </c:dPt>
          <c:dPt>
            <c:idx val="1"/>
            <c:bubble3D val="0"/>
            <c:spPr>
              <a:solidFill>
                <a:schemeClr val="accent1"/>
              </a:solidFill>
              <a:ln w="19050">
                <a:noFill/>
              </a:ln>
              <a:effectLst/>
            </c:spPr>
            <c:extLst>
              <c:ext xmlns:c16="http://schemas.microsoft.com/office/drawing/2014/chart" uri="{C3380CC4-5D6E-409C-BE32-E72D297353CC}">
                <c16:uniqueId val="{00000003-68FD-4EB0-96B7-77E7434B1C75}"/>
              </c:ext>
            </c:extLst>
          </c:dPt>
          <c:dPt>
            <c:idx val="2"/>
            <c:bubble3D val="0"/>
            <c:spPr>
              <a:solidFill>
                <a:schemeClr val="accent1"/>
              </a:solidFill>
              <a:ln w="19050">
                <a:noFill/>
              </a:ln>
              <a:effectLst/>
            </c:spPr>
            <c:extLst>
              <c:ext xmlns:c16="http://schemas.microsoft.com/office/drawing/2014/chart" uri="{C3380CC4-5D6E-409C-BE32-E72D297353CC}">
                <c16:uniqueId val="{00000005-68FD-4EB0-96B7-77E7434B1C75}"/>
              </c:ext>
            </c:extLst>
          </c:dPt>
          <c:dPt>
            <c:idx val="3"/>
            <c:bubble3D val="0"/>
            <c:spPr>
              <a:solidFill>
                <a:schemeClr val="accent1">
                  <a:lumMod val="75000"/>
                </a:schemeClr>
              </a:solidFill>
              <a:ln w="19050">
                <a:noFill/>
              </a:ln>
              <a:effectLst/>
            </c:spPr>
            <c:extLst>
              <c:ext xmlns:c16="http://schemas.microsoft.com/office/drawing/2014/chart" uri="{C3380CC4-5D6E-409C-BE32-E72D297353CC}">
                <c16:uniqueId val="{00000007-68FD-4EB0-96B7-77E7434B1C75}"/>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68FD-4EB0-96B7-77E7434B1C75}"/>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F8DE-4407-9084-86239413ECEC}"/>
              </c:ext>
            </c:extLst>
          </c:dPt>
          <c:dPt>
            <c:idx val="1"/>
            <c:bubble3D val="0"/>
            <c:spPr>
              <a:solidFill>
                <a:schemeClr val="accent1"/>
              </a:solidFill>
              <a:ln w="19050">
                <a:noFill/>
              </a:ln>
              <a:effectLst/>
            </c:spPr>
            <c:extLst>
              <c:ext xmlns:c16="http://schemas.microsoft.com/office/drawing/2014/chart" uri="{C3380CC4-5D6E-409C-BE32-E72D297353CC}">
                <c16:uniqueId val="{00000003-F8DE-4407-9084-86239413ECEC}"/>
              </c:ext>
            </c:extLst>
          </c:dPt>
          <c:dPt>
            <c:idx val="2"/>
            <c:bubble3D val="0"/>
            <c:spPr>
              <a:solidFill>
                <a:schemeClr val="accent1"/>
              </a:solidFill>
              <a:ln w="19050">
                <a:noFill/>
              </a:ln>
              <a:effectLst/>
            </c:spPr>
            <c:extLst>
              <c:ext xmlns:c16="http://schemas.microsoft.com/office/drawing/2014/chart" uri="{C3380CC4-5D6E-409C-BE32-E72D297353CC}">
                <c16:uniqueId val="{00000005-F8DE-4407-9084-86239413ECEC}"/>
              </c:ext>
            </c:extLst>
          </c:dPt>
          <c:dPt>
            <c:idx val="3"/>
            <c:bubble3D val="0"/>
            <c:spPr>
              <a:solidFill>
                <a:schemeClr val="accent1"/>
              </a:solidFill>
              <a:ln w="19050">
                <a:noFill/>
              </a:ln>
              <a:effectLst/>
            </c:spPr>
            <c:extLst>
              <c:ext xmlns:c16="http://schemas.microsoft.com/office/drawing/2014/chart" uri="{C3380CC4-5D6E-409C-BE32-E72D297353CC}">
                <c16:uniqueId val="{00000007-F8DE-4407-9084-86239413ECEC}"/>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F8DE-4407-9084-86239413ECEC}"/>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2F-44F6-B0B4-AE7D2AD35A4D}"/>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7D2F-44F6-B0B4-AE7D2AD35A4D}"/>
              </c:ext>
            </c:extLst>
          </c:dPt>
          <c:dPt>
            <c:idx val="2"/>
            <c:bubble3D val="0"/>
            <c:spPr>
              <a:solidFill>
                <a:schemeClr val="accent1"/>
              </a:solidFill>
              <a:ln w="19050">
                <a:noFill/>
              </a:ln>
              <a:effectLst/>
            </c:spPr>
            <c:extLst>
              <c:ext xmlns:c16="http://schemas.microsoft.com/office/drawing/2014/chart" uri="{C3380CC4-5D6E-409C-BE32-E72D297353CC}">
                <c16:uniqueId val="{00000005-7D2F-44F6-B0B4-AE7D2AD35A4D}"/>
              </c:ext>
            </c:extLst>
          </c:dPt>
          <c:dPt>
            <c:idx val="3"/>
            <c:bubble3D val="0"/>
            <c:spPr>
              <a:solidFill>
                <a:schemeClr val="accent1"/>
              </a:solidFill>
              <a:ln w="19050">
                <a:noFill/>
              </a:ln>
              <a:effectLst/>
            </c:spPr>
            <c:extLst>
              <c:ext xmlns:c16="http://schemas.microsoft.com/office/drawing/2014/chart" uri="{C3380CC4-5D6E-409C-BE32-E72D297353CC}">
                <c16:uniqueId val="{00000007-7D2F-44F6-B0B4-AE7D2AD35A4D}"/>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7D2F-44F6-B0B4-AE7D2AD35A4D}"/>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11/5/2023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7.xml"/><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18.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51.jpg"/></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2.svg"/><Relationship Id="rId12"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svg"/><Relationship Id="rId4" Type="http://schemas.openxmlformats.org/officeDocument/2006/relationships/image" Target="../media/image29.sv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Conseil D’AMI</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Yann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PRODUCT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US" dirty="0"/>
              <a:t>Only product specifically dedicated to this niche market</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US" dirty="0"/>
              <a:t>First beautifully designed product that's both stylish and functional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US" dirty="0"/>
              <a:t>Conducted testing with college students in the area</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US" dirty="0"/>
              <a:t>Designed with the help and input of experts in the field </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US" dirty="0"/>
              <a:t>Cool and stylish product</a:t>
            </a:r>
          </a:p>
          <a:p>
            <a:r>
              <a:rPr lang="en-US" noProof="1"/>
              <a:t>Areas for community connections </a:t>
            </a:r>
          </a:p>
          <a:p>
            <a:r>
              <a:rPr lang="en-US" noProof="1"/>
              <a:t>Online store and market swap</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COMPANY OVERVIEW</a:t>
            </a:r>
          </a:p>
        </p:txBody>
      </p:sp>
    </p:spTree>
    <p:extLst>
      <p:ext uri="{BB962C8B-B14F-4D97-AF65-F5344CB8AC3E}">
        <p14:creationId xmlns:p14="http://schemas.microsoft.com/office/powerpoint/2010/main" val="70778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US" dirty="0"/>
              <a:t>BUSINESS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US" noProof="1"/>
              <a:t>We based our research on market trends and social media</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noProof="1"/>
              <a:t>DESIGN</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noProof="1"/>
              <a:t>We believe people need more products specifically dedicated to this niche market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US"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US" noProof="1"/>
              <a:t>Minimalist and easy to use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06939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MARKET OVERVIEW</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1243104" y="2776936"/>
            <a:ext cx="2882475" cy="823912"/>
          </a:xfrm>
        </p:spPr>
        <p:txBody>
          <a:bodyPr/>
          <a:lstStyle/>
          <a:p>
            <a:r>
              <a:rPr lang="en-US" dirty="0"/>
              <a:t>$3 Billion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3834606"/>
            <a:ext cx="2882475" cy="1997867"/>
          </a:xfrm>
        </p:spPr>
        <p:txBody>
          <a:bodyPr vert="horz" lIns="91440" tIns="45720" rIns="91440" bIns="45720" rtlCol="0" anchor="t">
            <a:normAutofit/>
          </a:bodyPr>
          <a:lstStyle/>
          <a:p>
            <a:r>
              <a:rPr lang="en-US" noProof="1"/>
              <a:t>Freedom to invent</a:t>
            </a:r>
            <a:endParaRPr lang="en-US" dirty="0"/>
          </a:p>
          <a:p>
            <a:r>
              <a:rPr lang="en-US" noProof="1"/>
              <a:t>Selectively inclusive market</a:t>
            </a:r>
          </a:p>
          <a:p>
            <a:r>
              <a:rPr lang="en-US" noProof="1"/>
              <a:t>Serviceable available market</a:t>
            </a:r>
          </a:p>
          <a:p>
            <a:endParaRPr lang="en-US" noProof="1"/>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US" dirty="0"/>
              <a:t>$1 Billion</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Opportunity to build</a:t>
            </a:r>
          </a:p>
          <a:p>
            <a:r>
              <a:rPr lang="en-US" dirty="0"/>
              <a:t>Fully inclusive market</a:t>
            </a:r>
          </a:p>
          <a:p>
            <a:r>
              <a:rPr lang="en-US" dirty="0"/>
              <a:t>Total addressable market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US" dirty="0"/>
              <a:t>$2 Billion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US" noProof="1"/>
              <a:t>Few competitors</a:t>
            </a:r>
          </a:p>
          <a:p>
            <a:r>
              <a:rPr lang="en-US" noProof="1"/>
              <a:t>Specifically targeted market</a:t>
            </a:r>
          </a:p>
          <a:p>
            <a:r>
              <a:rPr lang="en-US" noProof="1"/>
              <a:t>Serviceable obtainable market</a:t>
            </a:r>
            <a:endParaRPr lang="en-US"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Market comparison</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lstStyle/>
          <a:p>
            <a:r>
              <a:rPr lang="en-US" dirty="0"/>
              <a:t>$3B</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lstStyle/>
          <a:p>
            <a:r>
              <a:rPr lang="en-US" dirty="0"/>
              <a:t>$2B</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a:xfrm>
            <a:off x="8887174" y="3064615"/>
            <a:ext cx="1240971" cy="823912"/>
          </a:xfrm>
        </p:spPr>
        <p:txBody>
          <a:bodyPr/>
          <a:lstStyle/>
          <a:p>
            <a:r>
              <a:rPr lang="en-US" dirty="0"/>
              <a:t>$1B</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462927"/>
          </a:xfrm>
        </p:spPr>
        <p:txBody>
          <a:bodyPr/>
          <a:lstStyle/>
          <a:p>
            <a:r>
              <a:rPr lang="en-US" dirty="0"/>
              <a:t>Opportunity to build</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462927"/>
          </a:xfrm>
        </p:spPr>
        <p:txBody>
          <a:bodyPr/>
          <a:lstStyle/>
          <a:p>
            <a:r>
              <a:rPr lang="en-US" dirty="0"/>
              <a:t>Freedom to invent</a:t>
            </a:r>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a:xfrm>
            <a:off x="7938210" y="4824188"/>
            <a:ext cx="3124093" cy="462927"/>
          </a:xfrm>
        </p:spPr>
        <p:txBody>
          <a:bodyPr/>
          <a:lstStyle/>
          <a:p>
            <a:r>
              <a:rPr lang="en-US" dirty="0"/>
              <a:t>Few competitors</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lstStyle/>
          <a:p>
            <a:r>
              <a:rPr lang="en-US" dirty="0"/>
              <a:t>Addressable market</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lstStyle/>
          <a:p>
            <a:r>
              <a:rPr lang="en-US" dirty="0"/>
              <a:t>Serviceable market</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a:xfrm>
            <a:off x="7938210" y="5280763"/>
            <a:ext cx="3124093" cy="462927"/>
          </a:xfrm>
        </p:spPr>
        <p:txBody>
          <a:bodyPr/>
          <a:lstStyle/>
          <a:p>
            <a:r>
              <a:rPr lang="en-US" dirty="0"/>
              <a:t>Obtainable market</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40485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2933700" y="2776936"/>
            <a:ext cx="3924300" cy="823912"/>
          </a:xfrm>
        </p:spPr>
        <p:txBody>
          <a:bodyPr/>
          <a:lstStyle/>
          <a:p>
            <a:r>
              <a:rPr lang="en-US"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933700" y="3834606"/>
            <a:ext cx="3924300" cy="1997867"/>
          </a:xfrm>
        </p:spPr>
        <p:txBody>
          <a:bodyPr vert="horz" lIns="91440" tIns="45720" rIns="91440" bIns="45720" rtlCol="0" anchor="t">
            <a:normAutofit/>
          </a:bodyPr>
          <a:lstStyle/>
          <a:p>
            <a:r>
              <a:rPr lang="en-US" noProof="1"/>
              <a:t>Our product is priced below that of other companies on the market</a:t>
            </a:r>
          </a:p>
          <a:p>
            <a:r>
              <a:rPr lang="en-US" noProof="1"/>
              <a:t>Design is simple and easy to use, compared to the complex designs of the competitors</a:t>
            </a:r>
          </a:p>
          <a:p>
            <a:r>
              <a:rPr lang="en-US"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410173" y="2776936"/>
            <a:ext cx="3943627" cy="823912"/>
          </a:xfrm>
        </p:spPr>
        <p:txBody>
          <a:bodyPr/>
          <a:lstStyle/>
          <a:p>
            <a:r>
              <a:rPr lang="en-US" dirty="0"/>
              <a:t>COMPETITORS</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a:xfrm>
            <a:off x="7410173" y="3834606"/>
            <a:ext cx="3943627" cy="1997867"/>
          </a:xfrm>
        </p:spPr>
        <p:txBody>
          <a:bodyPr/>
          <a:lstStyle/>
          <a:p>
            <a:r>
              <a:rPr lang="en-US" noProof="1"/>
              <a:t>Company A</a:t>
            </a:r>
            <a:br>
              <a:rPr lang="en-US" noProof="1"/>
            </a:br>
            <a:r>
              <a:rPr lang="en-US" noProof="1"/>
              <a:t>Product is more expensive</a:t>
            </a:r>
          </a:p>
          <a:p>
            <a:r>
              <a:rPr lang="en-US" noProof="1"/>
              <a:t>Companies B &amp; C </a:t>
            </a:r>
            <a:br>
              <a:rPr lang="en-US" noProof="1"/>
            </a:br>
            <a:r>
              <a:rPr lang="en-US" noProof="1"/>
              <a:t>Product is expensive and inconvenient to use</a:t>
            </a:r>
          </a:p>
          <a:p>
            <a:r>
              <a:rPr lang="en-US" noProof="1"/>
              <a:t>Companies D &amp; E</a:t>
            </a:r>
            <a:br>
              <a:rPr lang="en-US" noProof="1"/>
            </a:br>
            <a:r>
              <a:rPr lang="en-US" noProof="1"/>
              <a:t>Product is affordable, but inconvenient to use</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US"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5"/>
          </p:nvPr>
        </p:nvSpPr>
        <p:spPr>
          <a:xfrm>
            <a:off x="5242517" y="1599947"/>
            <a:ext cx="1706965" cy="492025"/>
          </a:xfrm>
        </p:spPr>
        <p:txBody>
          <a:bodyPr>
            <a:normAutofit/>
          </a:bodyPr>
          <a:lstStyle/>
          <a:p>
            <a:r>
              <a:rPr lang="en-US" dirty="0"/>
              <a:t>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20"/>
          </p:nvPr>
        </p:nvSpPr>
        <p:spPr>
          <a:xfrm>
            <a:off x="3738732" y="2378452"/>
            <a:ext cx="1183179" cy="492025"/>
          </a:xfrm>
        </p:spPr>
        <p:txBody>
          <a:bodyPr>
            <a:normAutofit/>
          </a:bodyPr>
          <a:lstStyle/>
          <a:p>
            <a:r>
              <a:rPr lang="en-US" dirty="0"/>
              <a:t>Competitor A</a:t>
            </a:r>
          </a:p>
        </p:txBody>
      </p:sp>
      <p:sp>
        <p:nvSpPr>
          <p:cNvPr id="29" name="Text Placeholder 28">
            <a:extLst>
              <a:ext uri="{FF2B5EF4-FFF2-40B4-BE49-F238E27FC236}">
                <a16:creationId xmlns:a16="http://schemas.microsoft.com/office/drawing/2014/main" id="{BF7EE2E1-DA9E-4645-BC0D-305C1F12118B}"/>
              </a:ext>
            </a:extLst>
          </p:cNvPr>
          <p:cNvSpPr>
            <a:spLocks noGrp="1"/>
          </p:cNvSpPr>
          <p:nvPr>
            <p:ph type="body" sz="quarter" idx="26"/>
          </p:nvPr>
        </p:nvSpPr>
        <p:spPr>
          <a:xfrm>
            <a:off x="7522269" y="2169263"/>
            <a:ext cx="1706965" cy="1048575"/>
          </a:xfrm>
        </p:spPr>
        <p:txBody>
          <a:bodyPr/>
          <a:lstStyle/>
          <a:p>
            <a:r>
              <a:rPr lang="en-US" dirty="0"/>
              <a:t>Contoso</a:t>
            </a:r>
          </a:p>
        </p:txBody>
      </p:sp>
      <p:sp>
        <p:nvSpPr>
          <p:cNvPr id="28" name="Text Placeholder 27">
            <a:extLst>
              <a:ext uri="{FF2B5EF4-FFF2-40B4-BE49-F238E27FC236}">
                <a16:creationId xmlns:a16="http://schemas.microsoft.com/office/drawing/2014/main" id="{E8BD1918-91E9-45FF-B758-93DAFA9EAFE9}"/>
              </a:ext>
            </a:extLst>
          </p:cNvPr>
          <p:cNvSpPr>
            <a:spLocks noGrp="1"/>
          </p:cNvSpPr>
          <p:nvPr>
            <p:ph type="body" sz="quarter" idx="25"/>
          </p:nvPr>
        </p:nvSpPr>
        <p:spPr>
          <a:xfrm>
            <a:off x="921894" y="3528829"/>
            <a:ext cx="1393863" cy="492025"/>
          </a:xfrm>
        </p:spPr>
        <p:txBody>
          <a:bodyPr/>
          <a:lstStyle/>
          <a:p>
            <a:r>
              <a:rPr lang="en-US" dirty="0"/>
              <a:t>Affordable</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9"/>
          </p:nvPr>
        </p:nvSpPr>
        <p:spPr>
          <a:xfrm>
            <a:off x="9940449" y="3528829"/>
            <a:ext cx="1380681" cy="492025"/>
          </a:xfrm>
        </p:spPr>
        <p:txBody>
          <a:bodyPr>
            <a:normAutofit/>
          </a:bodyPr>
          <a:lstStyle/>
          <a:p>
            <a:r>
              <a:rPr lang="en-US" dirty="0"/>
              <a:t>Expensive</a:t>
            </a:r>
          </a:p>
        </p:txBody>
      </p:sp>
      <p:sp>
        <p:nvSpPr>
          <p:cNvPr id="25" name="Text Placeholder 24">
            <a:extLst>
              <a:ext uri="{FF2B5EF4-FFF2-40B4-BE49-F238E27FC236}">
                <a16:creationId xmlns:a16="http://schemas.microsoft.com/office/drawing/2014/main" id="{225FED20-8F0E-4B86-88AD-F902806B2CA0}"/>
              </a:ext>
            </a:extLst>
          </p:cNvPr>
          <p:cNvSpPr>
            <a:spLocks noGrp="1"/>
          </p:cNvSpPr>
          <p:nvPr>
            <p:ph type="body" sz="quarter" idx="22"/>
          </p:nvPr>
        </p:nvSpPr>
        <p:spPr>
          <a:xfrm>
            <a:off x="2637747" y="4634331"/>
            <a:ext cx="1183179" cy="492025"/>
          </a:xfrm>
        </p:spPr>
        <p:txBody>
          <a:bodyPr/>
          <a:lstStyle/>
          <a:p>
            <a:r>
              <a:rPr lang="en-US" dirty="0"/>
              <a:t>Competitor B</a:t>
            </a:r>
          </a:p>
        </p:txBody>
      </p:sp>
      <p:sp>
        <p:nvSpPr>
          <p:cNvPr id="24" name="Text Placeholder 23">
            <a:extLst>
              <a:ext uri="{FF2B5EF4-FFF2-40B4-BE49-F238E27FC236}">
                <a16:creationId xmlns:a16="http://schemas.microsoft.com/office/drawing/2014/main" id="{568D7422-F48C-4829-8937-7DA701F3303B}"/>
              </a:ext>
            </a:extLst>
          </p:cNvPr>
          <p:cNvSpPr>
            <a:spLocks noGrp="1"/>
          </p:cNvSpPr>
          <p:nvPr>
            <p:ph type="body" sz="quarter" idx="21"/>
          </p:nvPr>
        </p:nvSpPr>
        <p:spPr>
          <a:xfrm>
            <a:off x="4175224" y="4459860"/>
            <a:ext cx="1183179" cy="492025"/>
          </a:xfrm>
        </p:spPr>
        <p:txBody>
          <a:bodyPr/>
          <a:lstStyle/>
          <a:p>
            <a:r>
              <a:rPr lang="en-US" dirty="0"/>
              <a:t>Competitor C</a:t>
            </a:r>
          </a:p>
        </p:txBody>
      </p:sp>
      <p:sp>
        <p:nvSpPr>
          <p:cNvPr id="26" name="Text Placeholder 25">
            <a:extLst>
              <a:ext uri="{FF2B5EF4-FFF2-40B4-BE49-F238E27FC236}">
                <a16:creationId xmlns:a16="http://schemas.microsoft.com/office/drawing/2014/main" id="{2329531A-E68A-4913-9B66-062FBAC6D24D}"/>
              </a:ext>
            </a:extLst>
          </p:cNvPr>
          <p:cNvSpPr>
            <a:spLocks noGrp="1"/>
          </p:cNvSpPr>
          <p:nvPr>
            <p:ph type="body" sz="quarter" idx="23"/>
          </p:nvPr>
        </p:nvSpPr>
        <p:spPr>
          <a:xfrm>
            <a:off x="6552714" y="4321788"/>
            <a:ext cx="1183179" cy="492025"/>
          </a:xfrm>
        </p:spPr>
        <p:txBody>
          <a:bodyPr/>
          <a:lstStyle/>
          <a:p>
            <a:r>
              <a:rPr lang="en-US" dirty="0"/>
              <a:t>Competitor D</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7"/>
          </p:nvPr>
        </p:nvSpPr>
        <p:spPr>
          <a:xfrm>
            <a:off x="5242517" y="5468790"/>
            <a:ext cx="1706965" cy="492025"/>
          </a:xfrm>
        </p:spPr>
        <p:txBody>
          <a:bodyPr>
            <a:normAutofit/>
          </a:bodyPr>
          <a:lstStyle/>
          <a:p>
            <a:r>
              <a:rPr lang="en-US" dirty="0"/>
              <a:t>Inconvenient</a:t>
            </a:r>
          </a:p>
        </p:txBody>
      </p:sp>
      <p:sp>
        <p:nvSpPr>
          <p:cNvPr id="27" name="Text Placeholder 26">
            <a:extLst>
              <a:ext uri="{FF2B5EF4-FFF2-40B4-BE49-F238E27FC236}">
                <a16:creationId xmlns:a16="http://schemas.microsoft.com/office/drawing/2014/main" id="{69ADCED5-CED8-4991-9B1E-DB7381BE7431}"/>
              </a:ext>
            </a:extLst>
          </p:cNvPr>
          <p:cNvSpPr>
            <a:spLocks noGrp="1"/>
          </p:cNvSpPr>
          <p:nvPr>
            <p:ph type="body" sz="quarter" idx="24"/>
          </p:nvPr>
        </p:nvSpPr>
        <p:spPr>
          <a:xfrm>
            <a:off x="7801857" y="5195673"/>
            <a:ext cx="1183179" cy="492025"/>
          </a:xfrm>
        </p:spPr>
        <p:txBody>
          <a:bodyPr/>
          <a:lstStyle/>
          <a:p>
            <a:r>
              <a:rPr lang="en-US" dirty="0"/>
              <a:t>Competitor E</a:t>
            </a:r>
          </a:p>
        </p:txBody>
      </p:sp>
      <p:sp>
        <p:nvSpPr>
          <p:cNvPr id="42" name="Date Placeholder 41">
            <a:extLst>
              <a:ext uri="{FF2B5EF4-FFF2-40B4-BE49-F238E27FC236}">
                <a16:creationId xmlns:a16="http://schemas.microsoft.com/office/drawing/2014/main" id="{8ADD2DBD-D314-47B1-BD25-DAF6D4437F74}"/>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a:lstStyle/>
          <a:p>
            <a:fld id="{19B51A1E-902D-48AF-9020-955120F399B6}" type="slidenum">
              <a:rPr lang="en-US" smtClean="0"/>
              <a:pPr/>
              <a:t>17</a:t>
            </a:fld>
            <a:endParaRPr lang="en-US" dirty="0"/>
          </a:p>
        </p:txBody>
      </p:sp>
      <p:sp>
        <p:nvSpPr>
          <p:cNvPr id="31" name="Oval 30">
            <a:extLst>
              <a:ext uri="{FF2B5EF4-FFF2-40B4-BE49-F238E27FC236}">
                <a16:creationId xmlns:a16="http://schemas.microsoft.com/office/drawing/2014/main" id="{F116CCE2-DE5B-4D04-8780-DE09E03B8A28}"/>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930BF4B-0565-4413-BDB0-116E9B84F127}"/>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EC73B38-496F-4951-89EB-38E1A77E186B}"/>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658B547-4844-4FC2-9B4E-C8A8DF4D66D8}"/>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7890BF0-461E-41CE-AFC1-AD52C6B9549E}"/>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61">
            <a:extLst>
              <a:ext uri="{FF2B5EF4-FFF2-40B4-BE49-F238E27FC236}">
                <a16:creationId xmlns:a16="http://schemas.microsoft.com/office/drawing/2014/main" id="{9201E1F5-4143-449F-8629-751D360010A3}"/>
              </a:ext>
              <a:ext uri="{C183D7F6-B498-43B3-948B-1728B52AA6E4}">
                <adec:decorative xmlns:adec="http://schemas.microsoft.com/office/drawing/2017/decorative"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accent1">
                <a:lumMod val="75000"/>
              </a:schemeClr>
            </a:solidFill>
            <a:prstDash val="solid"/>
            <a:miter/>
          </a:ln>
        </p:spPr>
        <p:txBody>
          <a:bodyPr rtlCol="0" anchor="ctr"/>
          <a:lstStyle/>
          <a:p>
            <a:endParaRPr lang="en-US" dirty="0"/>
          </a:p>
        </p:txBody>
      </p:sp>
    </p:spTree>
    <p:extLst>
      <p:ext uri="{BB962C8B-B14F-4D97-AF65-F5344CB8AC3E}">
        <p14:creationId xmlns:p14="http://schemas.microsoft.com/office/powerpoint/2010/main" val="1417396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Growth strategy</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US" dirty="0"/>
              <a:t>Feb 20XX</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798940"/>
            <a:ext cx="5431971" cy="557950"/>
          </a:xfrm>
        </p:spPr>
        <p:txBody>
          <a:bodyPr>
            <a:normAutofit/>
          </a:bodyPr>
          <a:lstStyle/>
          <a:p>
            <a:r>
              <a:rPr lang="en-US" dirty="0"/>
              <a:t>Roll out product to high profile or top-level participants to help establish the product</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33204" cy="365125"/>
          </a:xfrm>
        </p:spPr>
        <p:txBody>
          <a:bodyPr>
            <a:normAutofit lnSpcReduction="10000"/>
          </a:bodyPr>
          <a:lstStyle/>
          <a:p>
            <a:r>
              <a:rPr lang="en-US" dirty="0"/>
              <a:t>Mar 20XX</a:t>
            </a:r>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a:xfrm>
            <a:off x="5921828" y="3898736"/>
            <a:ext cx="5431971" cy="557950"/>
          </a:xfrm>
        </p:spPr>
        <p:txBody>
          <a:bodyPr/>
          <a:lstStyle/>
          <a:p>
            <a:r>
              <a:rPr lang="en-US" dirty="0"/>
              <a:t>Release the product to the general public and monitor press release and social media accounts</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33204" cy="365125"/>
          </a:xfrm>
        </p:spPr>
        <p:txBody>
          <a:bodyPr>
            <a:normAutofit lnSpcReduction="10000"/>
          </a:bodyPr>
          <a:lstStyle/>
          <a:p>
            <a:r>
              <a:rPr lang="en-US" dirty="0"/>
              <a:t>Oct 20XX</a:t>
            </a:r>
          </a:p>
        </p:txBody>
      </p:sp>
      <p:sp>
        <p:nvSpPr>
          <p:cNvPr id="27" name="Text Placeholder 26">
            <a:extLst>
              <a:ext uri="{FF2B5EF4-FFF2-40B4-BE49-F238E27FC236}">
                <a16:creationId xmlns:a16="http://schemas.microsoft.com/office/drawing/2014/main" id="{9C0DB469-503B-40AF-84D1-C69B085AA96F}"/>
              </a:ext>
            </a:extLst>
          </p:cNvPr>
          <p:cNvSpPr>
            <a:spLocks noGrp="1"/>
          </p:cNvSpPr>
          <p:nvPr>
            <p:ph type="body" sz="quarter" idx="26"/>
          </p:nvPr>
        </p:nvSpPr>
        <p:spPr>
          <a:xfrm>
            <a:off x="5921828" y="4998532"/>
            <a:ext cx="5431971" cy="557950"/>
          </a:xfrm>
        </p:spPr>
        <p:txBody>
          <a:bodyPr>
            <a:normAutofit/>
          </a:bodyPr>
          <a:lstStyle/>
          <a:p>
            <a:r>
              <a:rPr lang="en-US" dirty="0"/>
              <a:t>Gather feedback and adjust product design as necessary</a:t>
            </a:r>
          </a:p>
          <a:p>
            <a:endParaRPr lang="en-US" dirty="0"/>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472106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a:lstStyle/>
          <a:p>
            <a:r>
              <a:rPr lang="en-US" dirty="0"/>
              <a:t>TRACTION</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748749" y="1361938"/>
            <a:ext cx="6765925" cy="496888"/>
          </a:xfrm>
        </p:spPr>
        <p:txBody>
          <a:bodyPr/>
          <a:lstStyle/>
          <a:p>
            <a:r>
              <a:rPr lang="en-US" dirty="0"/>
              <a:t>Forecasting for success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2246906401"/>
              </p:ext>
            </p:extLst>
          </p:nvPr>
        </p:nvGraphicFramePr>
        <p:xfrm>
          <a:off x="838200" y="2286000"/>
          <a:ext cx="6099051" cy="3503684"/>
        </p:xfrm>
        <a:graphic>
          <a:graphicData uri="http://schemas.openxmlformats.org/drawingml/2006/table">
            <a:tbl>
              <a:tblPr firstRow="1" bandRow="1">
                <a:tableStyleId>{5C22544A-7EE6-4342-B048-85BDC9FD1C3A}</a:tableStyleId>
              </a:tblPr>
              <a:tblGrid>
                <a:gridCol w="1578631">
                  <a:extLst>
                    <a:ext uri="{9D8B030D-6E8A-4147-A177-3AD203B41FA5}">
                      <a16:colId xmlns:a16="http://schemas.microsoft.com/office/drawing/2014/main" val="544038161"/>
                    </a:ext>
                  </a:extLst>
                </a:gridCol>
                <a:gridCol w="1130105">
                  <a:extLst>
                    <a:ext uri="{9D8B030D-6E8A-4147-A177-3AD203B41FA5}">
                      <a16:colId xmlns:a16="http://schemas.microsoft.com/office/drawing/2014/main" val="2284043154"/>
                    </a:ext>
                  </a:extLst>
                </a:gridCol>
                <a:gridCol w="1130105">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gridCol w="1130105">
                  <a:extLst>
                    <a:ext uri="{9D8B030D-6E8A-4147-A177-3AD203B41FA5}">
                      <a16:colId xmlns:a16="http://schemas.microsoft.com/office/drawing/2014/main" val="3019130451"/>
                    </a:ext>
                  </a:extLst>
                </a:gridCol>
              </a:tblGrid>
              <a:tr h="308774">
                <a:tc>
                  <a:txBody>
                    <a:bodyPr/>
                    <a:lstStyle/>
                    <a:p>
                      <a:pPr algn="r"/>
                      <a:r>
                        <a:rPr lang="en-US" sz="1400" b="0" cap="all" spc="150" baseline="0" dirty="0">
                          <a:solidFill>
                            <a:schemeClr val="tx1">
                              <a:lumMod val="75000"/>
                              <a:lumOff val="25000"/>
                            </a:schemeClr>
                          </a:solidFill>
                          <a:latin typeface="+mj-lt"/>
                        </a:rPr>
                        <a:t>Key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723065677"/>
                  </a:ext>
                </a:extLst>
              </a:tr>
              <a:tr h="638982">
                <a:tc>
                  <a:txBody>
                    <a:bodyPr/>
                    <a:lstStyle/>
                    <a:p>
                      <a:pPr algn="ctr"/>
                      <a:endParaRPr lang="en-US" sz="1200"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Clients</a:t>
                      </a:r>
                      <a:endParaRPr lang="ru-RU" sz="1200" kern="120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Orders</a:t>
                      </a:r>
                      <a:endParaRPr lang="ru-RU" sz="1200" kern="120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Gross revenue</a:t>
                      </a:r>
                      <a:endParaRPr lang="ru-RU" sz="1200" kern="120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Net revenue</a:t>
                      </a:r>
                      <a:endParaRPr lang="ru-RU" sz="1200" kern="120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10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1100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$10,000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$7,000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20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200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$20,000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$16,000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30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300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$30,000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$25,000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40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400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$40,000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$30,000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14"/>
          </p:nvPr>
        </p:nvSpPr>
        <p:spPr>
          <a:xfrm>
            <a:off x="7858125" y="2284624"/>
            <a:ext cx="3147332" cy="306388"/>
          </a:xfrm>
        </p:spPr>
        <p:txBody>
          <a:bodyPr>
            <a:normAutofit/>
          </a:bodyPr>
          <a:lstStyle/>
          <a:p>
            <a:r>
              <a:rPr lang="en-US" dirty="0"/>
              <a:t>REVENUE BY YEAR</a:t>
            </a:r>
          </a:p>
        </p:txBody>
      </p:sp>
      <p:graphicFrame>
        <p:nvGraphicFramePr>
          <p:cNvPr id="34" name="Content Placeholder 13" descr="Chart">
            <a:extLst>
              <a:ext uri="{FF2B5EF4-FFF2-40B4-BE49-F238E27FC236}">
                <a16:creationId xmlns:a16="http://schemas.microsoft.com/office/drawing/2014/main" id="{9E19FFD2-695D-4BD0-AA46-41C8970D76E2}"/>
              </a:ext>
            </a:extLst>
          </p:cNvPr>
          <p:cNvGraphicFramePr>
            <a:graphicFrameLocks noGrp="1"/>
          </p:cNvGraphicFramePr>
          <p:nvPr>
            <p:ph sz="quarter" idx="15"/>
            <p:extLst>
              <p:ext uri="{D42A27DB-BD31-4B8C-83A1-F6EECF244321}">
                <p14:modId xmlns:p14="http://schemas.microsoft.com/office/powerpoint/2010/main" val="2173192865"/>
              </p:ext>
            </p:extLst>
          </p:nvPr>
        </p:nvGraphicFramePr>
        <p:xfrm>
          <a:off x="7858125" y="2779713"/>
          <a:ext cx="3148013"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871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DE78-F8A6-7CC5-0E87-8FBF4FBACE6C}"/>
              </a:ext>
            </a:extLst>
          </p:cNvPr>
          <p:cNvSpPr>
            <a:spLocks noGrp="1"/>
          </p:cNvSpPr>
          <p:nvPr>
            <p:ph type="title"/>
          </p:nvPr>
        </p:nvSpPr>
        <p:spPr/>
        <p:txBody>
          <a:bodyPr/>
          <a:lstStyle/>
          <a:p>
            <a:r>
              <a:rPr lang="en-US" dirty="0"/>
              <a:t>AMI: Artificial Market Intelligence</a:t>
            </a:r>
          </a:p>
        </p:txBody>
      </p:sp>
      <p:sp>
        <p:nvSpPr>
          <p:cNvPr id="3" name="Date Placeholder 2">
            <a:extLst>
              <a:ext uri="{FF2B5EF4-FFF2-40B4-BE49-F238E27FC236}">
                <a16:creationId xmlns:a16="http://schemas.microsoft.com/office/drawing/2014/main" id="{7732A06C-9651-6611-8E2D-CA036906F3BD}"/>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652A5785-86D6-104D-8D13-F367BF661BCA}"/>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F8CDCA25-822B-7672-5935-245FEF804778}"/>
              </a:ext>
            </a:extLst>
          </p:cNvPr>
          <p:cNvSpPr>
            <a:spLocks noGrp="1"/>
          </p:cNvSpPr>
          <p:nvPr>
            <p:ph type="sldNum" sz="quarter" idx="12"/>
          </p:nvPr>
        </p:nvSpPr>
        <p:spPr/>
        <p:txBody>
          <a:bodyPr/>
          <a:lstStyle/>
          <a:p>
            <a:fld id="{B5CEABB6-07DC-46E8-9B57-56EC44A396E5}" type="slidenum">
              <a:rPr lang="en-US" smtClean="0"/>
              <a:t>2</a:t>
            </a:fld>
            <a:endParaRPr lang="en-US" dirty="0"/>
          </a:p>
        </p:txBody>
      </p:sp>
      <p:pic>
        <p:nvPicPr>
          <p:cNvPr id="1029" name="Picture 5" descr="Portail Vidéo Les Echos - Toute l'actualité en vidéo">
            <a:extLst>
              <a:ext uri="{FF2B5EF4-FFF2-40B4-BE49-F238E27FC236}">
                <a16:creationId xmlns:a16="http://schemas.microsoft.com/office/drawing/2014/main" id="{2807A0C6-7BC2-AE05-59A1-3257F05BBA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7051"/>
          <a:stretch/>
        </p:blipFill>
        <p:spPr bwMode="auto">
          <a:xfrm>
            <a:off x="895350" y="2050194"/>
            <a:ext cx="123285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Email with solid fill">
            <a:extLst>
              <a:ext uri="{FF2B5EF4-FFF2-40B4-BE49-F238E27FC236}">
                <a16:creationId xmlns:a16="http://schemas.microsoft.com/office/drawing/2014/main" id="{80DFEEEB-3319-C6A7-A4C9-3F9475E31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906" y="2178781"/>
            <a:ext cx="914400" cy="914400"/>
          </a:xfrm>
          <a:prstGeom prst="rect">
            <a:avLst/>
          </a:prstGeom>
        </p:spPr>
      </p:pic>
      <p:pic>
        <p:nvPicPr>
          <p:cNvPr id="1031" name="Picture 7">
            <a:extLst>
              <a:ext uri="{FF2B5EF4-FFF2-40B4-BE49-F238E27FC236}">
                <a16:creationId xmlns:a16="http://schemas.microsoft.com/office/drawing/2014/main" id="{B10DF21E-4994-12A1-DF88-8CBC758DF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4008" y="1951747"/>
            <a:ext cx="1143875" cy="1368468"/>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Arrow Right with solid fill">
            <a:extLst>
              <a:ext uri="{FF2B5EF4-FFF2-40B4-BE49-F238E27FC236}">
                <a16:creationId xmlns:a16="http://schemas.microsoft.com/office/drawing/2014/main" id="{2D123CBC-3EC4-DD35-9D3D-EE8F75C7B4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6355" y="2178781"/>
            <a:ext cx="914400" cy="914400"/>
          </a:xfrm>
          <a:prstGeom prst="rect">
            <a:avLst/>
          </a:prstGeom>
        </p:spPr>
      </p:pic>
      <p:pic>
        <p:nvPicPr>
          <p:cNvPr id="12" name="Graphic 11" descr="Arrow Right with solid fill">
            <a:extLst>
              <a:ext uri="{FF2B5EF4-FFF2-40B4-BE49-F238E27FC236}">
                <a16:creationId xmlns:a16="http://schemas.microsoft.com/office/drawing/2014/main" id="{AEBF92DD-30CF-9966-B690-DCCE2B4400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1457" y="2178781"/>
            <a:ext cx="914400" cy="914400"/>
          </a:xfrm>
          <a:prstGeom prst="rect">
            <a:avLst/>
          </a:prstGeom>
        </p:spPr>
      </p:pic>
      <p:pic>
        <p:nvPicPr>
          <p:cNvPr id="14" name="Graphic 13" descr="Address Book with solid fill">
            <a:extLst>
              <a:ext uri="{FF2B5EF4-FFF2-40B4-BE49-F238E27FC236}">
                <a16:creationId xmlns:a16="http://schemas.microsoft.com/office/drawing/2014/main" id="{023A8E6D-90DD-9FFE-3130-DEEEB5053B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8745" y="4596756"/>
            <a:ext cx="914400" cy="914400"/>
          </a:xfrm>
          <a:prstGeom prst="rect">
            <a:avLst/>
          </a:prstGeom>
        </p:spPr>
      </p:pic>
      <p:pic>
        <p:nvPicPr>
          <p:cNvPr id="17" name="Graphic 16" descr="Voice with solid fill">
            <a:extLst>
              <a:ext uri="{FF2B5EF4-FFF2-40B4-BE49-F238E27FC236}">
                <a16:creationId xmlns:a16="http://schemas.microsoft.com/office/drawing/2014/main" id="{9C1C721F-0F81-9080-B396-D648BB4040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82205" y="2178781"/>
            <a:ext cx="914400" cy="914400"/>
          </a:xfrm>
          <a:prstGeom prst="rect">
            <a:avLst/>
          </a:prstGeom>
        </p:spPr>
      </p:pic>
      <p:pic>
        <p:nvPicPr>
          <p:cNvPr id="18" name="Graphic 17" descr="Arrow Right with solid fill">
            <a:extLst>
              <a:ext uri="{FF2B5EF4-FFF2-40B4-BE49-F238E27FC236}">
                <a16:creationId xmlns:a16="http://schemas.microsoft.com/office/drawing/2014/main" id="{B67DF856-C702-F490-5BBC-D55ED16C7F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7844" y="1948615"/>
            <a:ext cx="914400" cy="914400"/>
          </a:xfrm>
          <a:prstGeom prst="rect">
            <a:avLst/>
          </a:prstGeom>
        </p:spPr>
      </p:pic>
      <p:pic>
        <p:nvPicPr>
          <p:cNvPr id="19" name="Graphic 18" descr="Arrow Right with solid fill">
            <a:extLst>
              <a:ext uri="{FF2B5EF4-FFF2-40B4-BE49-F238E27FC236}">
                <a16:creationId xmlns:a16="http://schemas.microsoft.com/office/drawing/2014/main" id="{591F9D27-3127-C97F-D1EA-65592B4BC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7837844" y="2307369"/>
            <a:ext cx="914400" cy="914400"/>
          </a:xfrm>
          <a:prstGeom prst="rect">
            <a:avLst/>
          </a:prstGeom>
        </p:spPr>
      </p:pic>
      <p:pic>
        <p:nvPicPr>
          <p:cNvPr id="20" name="Graphic 19" descr="Arrow Right with solid fill">
            <a:extLst>
              <a:ext uri="{FF2B5EF4-FFF2-40B4-BE49-F238E27FC236}">
                <a16:creationId xmlns:a16="http://schemas.microsoft.com/office/drawing/2014/main" id="{49F85E73-24F2-10DE-8990-DE51393E39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6578745" y="3581274"/>
            <a:ext cx="914400" cy="914400"/>
          </a:xfrm>
          <a:prstGeom prst="rect">
            <a:avLst/>
          </a:prstGeom>
        </p:spPr>
      </p:pic>
      <p:sp>
        <p:nvSpPr>
          <p:cNvPr id="21" name="TextBox 20">
            <a:extLst>
              <a:ext uri="{FF2B5EF4-FFF2-40B4-BE49-F238E27FC236}">
                <a16:creationId xmlns:a16="http://schemas.microsoft.com/office/drawing/2014/main" id="{032F7D21-03C1-F7E9-C479-127DEA6E2186}"/>
              </a:ext>
            </a:extLst>
          </p:cNvPr>
          <p:cNvSpPr txBox="1"/>
          <p:nvPr/>
        </p:nvSpPr>
        <p:spPr>
          <a:xfrm>
            <a:off x="7837844" y="4719198"/>
            <a:ext cx="2058761" cy="646331"/>
          </a:xfrm>
          <a:prstGeom prst="rect">
            <a:avLst/>
          </a:prstGeom>
          <a:noFill/>
        </p:spPr>
        <p:txBody>
          <a:bodyPr wrap="square" rtlCol="0">
            <a:spAutoFit/>
          </a:bodyPr>
          <a:lstStyle/>
          <a:p>
            <a:r>
              <a:rPr lang="en-US" dirty="0"/>
              <a:t>Episode</a:t>
            </a:r>
          </a:p>
          <a:p>
            <a:r>
              <a:rPr lang="en-US" dirty="0"/>
              <a:t>Podcast</a:t>
            </a:r>
          </a:p>
        </p:txBody>
      </p:sp>
    </p:spTree>
    <p:extLst>
      <p:ext uri="{BB962C8B-B14F-4D97-AF65-F5344CB8AC3E}">
        <p14:creationId xmlns:p14="http://schemas.microsoft.com/office/powerpoint/2010/main" val="311057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US" dirty="0"/>
              <a:t>TWO-YEAR ACTION PLAN</a:t>
            </a:r>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spc="150" dirty="0">
                <a:latin typeface="+mj-lt"/>
                <a:ea typeface="+mj-ea"/>
                <a:cs typeface="+mj-cs"/>
              </a:rPr>
              <a:t>DRAFT BLUEPRINTS</a:t>
            </a:r>
            <a:endParaRPr lang="en-US"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190031" y="2218613"/>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spc="150" dirty="0">
                <a:latin typeface="+mj-lt"/>
                <a:ea typeface="+mj-ea"/>
                <a:cs typeface="+mj-cs"/>
              </a:rPr>
              <a:t>GATHER FEEDBACK</a:t>
            </a:r>
            <a:endParaRPr lang="en-US"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21117" y="2222398"/>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spc="150" dirty="0">
                <a:latin typeface="+mj-lt"/>
                <a:ea typeface="+mj-ea"/>
                <a:cs typeface="+mj-cs"/>
              </a:rPr>
              <a:t>DELIVER TO CLIENT</a:t>
            </a:r>
            <a:endParaRPr lang="en-US" sz="1100" dirty="0"/>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US" dirty="0"/>
              <a:t>20XX</a:t>
            </a:r>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US"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US"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US"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US"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US"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US"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US"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US"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US"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US"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US"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US"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US"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US"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US"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US"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US"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US"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US"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US"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US"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US"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US"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US"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US" dirty="0"/>
              <a:t>DEC</a:t>
            </a:r>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1259117" y="5206365"/>
            <a:ext cx="2057804" cy="5619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spc="150" dirty="0">
                <a:latin typeface="+mj-lt"/>
                <a:ea typeface="+mj-ea"/>
                <a:cs typeface="+mj-cs"/>
              </a:rPr>
              <a:t>RUN FOCUS GROUPS</a:t>
            </a:r>
            <a:endParaRPr lang="en-US" sz="1100"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spc="150" dirty="0">
                <a:latin typeface="+mj-lt"/>
                <a:ea typeface="+mj-ea"/>
                <a:cs typeface="+mj-cs"/>
              </a:rPr>
              <a:t>TEST DESIGN</a:t>
            </a:r>
            <a:endParaRPr lang="en-US"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spc="150" dirty="0">
                <a:latin typeface="+mj-lt"/>
                <a:ea typeface="+mj-ea"/>
                <a:cs typeface="+mj-cs"/>
              </a:rPr>
              <a:t>LAUNCH DESIGN</a:t>
            </a:r>
            <a:endParaRPr lang="en-US"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a:lstStyle/>
          <a:p>
            <a:fld id="{19B51A1E-902D-48AF-9020-955120F399B6}" type="slidenum">
              <a:rPr lang="en-US" smtClean="0"/>
              <a:pPr/>
              <a:t>20</a:t>
            </a:fld>
            <a:endParaRPr lang="en-US" dirty="0"/>
          </a:p>
        </p:txBody>
      </p:sp>
    </p:spTree>
    <p:extLst>
      <p:ext uri="{BB962C8B-B14F-4D97-AF65-F5344CB8AC3E}">
        <p14:creationId xmlns:p14="http://schemas.microsoft.com/office/powerpoint/2010/main" val="3084972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FINANCIALS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graphicFrame>
        <p:nvGraphicFramePr>
          <p:cNvPr id="17" name="Table 9">
            <a:extLst>
              <a:ext uri="{FF2B5EF4-FFF2-40B4-BE49-F238E27FC236}">
                <a16:creationId xmlns:a16="http://schemas.microsoft.com/office/drawing/2014/main" id="{D6E90A56-AF21-45DC-A08C-27875260C7CB}"/>
              </a:ext>
            </a:extLst>
          </p:cNvPr>
          <p:cNvGraphicFramePr>
            <a:graphicFrameLocks noGrp="1"/>
          </p:cNvGraphicFramePr>
          <p:nvPr>
            <p:ph sz="quarter" idx="16"/>
            <p:extLst>
              <p:ext uri="{D42A27DB-BD31-4B8C-83A1-F6EECF244321}">
                <p14:modId xmlns:p14="http://schemas.microsoft.com/office/powerpoint/2010/main" val="1922015435"/>
              </p:ext>
            </p:extLst>
          </p:nvPr>
        </p:nvGraphicFramePr>
        <p:xfrm>
          <a:off x="838200" y="1825625"/>
          <a:ext cx="10515596" cy="3701178"/>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gridCol w="1166641">
                  <a:extLst>
                    <a:ext uri="{9D8B030D-6E8A-4147-A177-3AD203B41FA5}">
                      <a16:colId xmlns:a16="http://schemas.microsoft.com/office/drawing/2014/main" val="3235153012"/>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1</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2</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3</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l" fontAlgn="b"/>
                      <a:endParaRPr lang="en-US" sz="1200" b="0"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284706">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a:t>
            </a:r>
          </a:p>
        </p:txBody>
      </p:sp>
      <p:pic>
        <p:nvPicPr>
          <p:cNvPr id="26" name="Picture Placeholder 25" descr="Team member headshot">
            <a:extLst>
              <a:ext uri="{FF2B5EF4-FFF2-40B4-BE49-F238E27FC236}">
                <a16:creationId xmlns:a16="http://schemas.microsoft.com/office/drawing/2014/main" id="{E287A61C-B7FB-4B69-97E7-7B7AFC8A5D33}"/>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487181" y="2886074"/>
            <a:ext cx="1845511" cy="1845511"/>
          </a:xfrm>
        </p:spPr>
      </p:pic>
      <p:pic>
        <p:nvPicPr>
          <p:cNvPr id="47" name="Picture Placeholder 46" descr="Team member headshot">
            <a:extLst>
              <a:ext uri="{FF2B5EF4-FFF2-40B4-BE49-F238E27FC236}">
                <a16:creationId xmlns:a16="http://schemas.microsoft.com/office/drawing/2014/main" id="{8AF5260A-2860-4F88-BA4D-70530D3E14AA}"/>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3836914" y="2886074"/>
            <a:ext cx="1845511" cy="1845511"/>
          </a:xfrm>
        </p:spPr>
      </p:pic>
      <p:pic>
        <p:nvPicPr>
          <p:cNvPr id="45" name="Picture Placeholder 44" descr="Team member headshot">
            <a:extLst>
              <a:ext uri="{FF2B5EF4-FFF2-40B4-BE49-F238E27FC236}">
                <a16:creationId xmlns:a16="http://schemas.microsoft.com/office/drawing/2014/main" id="{4442FA67-BF04-4E45-BFD9-78BF43789E09}"/>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327578" y="2886074"/>
            <a:ext cx="1845511" cy="1845511"/>
          </a:xfrm>
        </p:spPr>
      </p:pic>
      <p:pic>
        <p:nvPicPr>
          <p:cNvPr id="43" name="Picture Placeholder 42" descr="Team member headshot">
            <a:extLst>
              <a:ext uri="{FF2B5EF4-FFF2-40B4-BE49-F238E27FC236}">
                <a16:creationId xmlns:a16="http://schemas.microsoft.com/office/drawing/2014/main" id="{F328CD15-EA0E-49AD-A3C6-5798A372AA53}"/>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8747458" y="2886074"/>
            <a:ext cx="1845511" cy="1845511"/>
          </a:xfrm>
        </p:spPr>
      </p:pic>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a:xfrm>
            <a:off x="1343248" y="5084524"/>
            <a:ext cx="2123743" cy="343061"/>
          </a:xfrm>
        </p:spPr>
        <p:txBody>
          <a:bodyPr/>
          <a:lstStyle/>
          <a:p>
            <a:r>
              <a:rPr lang="en-US" dirty="0"/>
              <a:t>TAKUMA HAYASHI​</a:t>
            </a:r>
          </a:p>
        </p:txBody>
      </p:sp>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a:xfrm>
            <a:off x="3692980" y="5099206"/>
            <a:ext cx="2135755" cy="343061"/>
          </a:xfrm>
        </p:spPr>
        <p:txBody>
          <a:bodyPr/>
          <a:lstStyle/>
          <a:p>
            <a:r>
              <a:rPr lang="en-US" dirty="0"/>
              <a:t>MIRJAM NILSSON​</a:t>
            </a:r>
          </a:p>
        </p:txBody>
      </p:sp>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a:xfrm>
            <a:off x="6183644" y="5099206"/>
            <a:ext cx="2123743" cy="343061"/>
          </a:xfrm>
        </p:spPr>
        <p:txBody>
          <a:bodyPr/>
          <a:lstStyle/>
          <a:p>
            <a:r>
              <a:rPr lang="en-US" dirty="0"/>
              <a:t>FLORA BERGGREN​</a:t>
            </a:r>
          </a:p>
        </p:txBody>
      </p:sp>
      <p:sp>
        <p:nvSpPr>
          <p:cNvPr id="35" name="Text Placeholder 34">
            <a:extLst>
              <a:ext uri="{FF2B5EF4-FFF2-40B4-BE49-F238E27FC236}">
                <a16:creationId xmlns:a16="http://schemas.microsoft.com/office/drawing/2014/main" id="{60D37431-6A3A-47F6-A367-B5ADCF66AE37}"/>
              </a:ext>
            </a:extLst>
          </p:cNvPr>
          <p:cNvSpPr>
            <a:spLocks noGrp="1"/>
          </p:cNvSpPr>
          <p:nvPr>
            <p:ph type="body" idx="20"/>
          </p:nvPr>
        </p:nvSpPr>
        <p:spPr>
          <a:xfrm>
            <a:off x="8603525" y="5084524"/>
            <a:ext cx="2123742" cy="343061"/>
          </a:xfrm>
        </p:spPr>
        <p:txBody>
          <a:bodyPr/>
          <a:lstStyle/>
          <a:p>
            <a:r>
              <a:rPr lang="en-US" dirty="0"/>
              <a:t>RAJESH SANTOSHI​</a:t>
            </a:r>
          </a:p>
        </p:txBody>
      </p:sp>
      <p:sp>
        <p:nvSpPr>
          <p:cNvPr id="36" name="Text Placeholder 35">
            <a:extLst>
              <a:ext uri="{FF2B5EF4-FFF2-40B4-BE49-F238E27FC236}">
                <a16:creationId xmlns:a16="http://schemas.microsoft.com/office/drawing/2014/main" id="{B76FA389-A54D-4E4B-81DA-DBA175D78FEC}"/>
              </a:ext>
            </a:extLst>
          </p:cNvPr>
          <p:cNvSpPr>
            <a:spLocks noGrp="1"/>
          </p:cNvSpPr>
          <p:nvPr>
            <p:ph type="body" idx="21"/>
          </p:nvPr>
        </p:nvSpPr>
        <p:spPr>
          <a:xfrm>
            <a:off x="1487181" y="5464114"/>
            <a:ext cx="1845511" cy="343061"/>
          </a:xfrm>
        </p:spPr>
        <p:txBody>
          <a:bodyPr/>
          <a:lstStyle/>
          <a:p>
            <a:r>
              <a:rPr lang="en-US" dirty="0"/>
              <a:t>President</a:t>
            </a:r>
          </a:p>
        </p:txBody>
      </p:sp>
      <p:sp>
        <p:nvSpPr>
          <p:cNvPr id="37" name="Text Placeholder 36">
            <a:extLst>
              <a:ext uri="{FF2B5EF4-FFF2-40B4-BE49-F238E27FC236}">
                <a16:creationId xmlns:a16="http://schemas.microsoft.com/office/drawing/2014/main" id="{65786675-BFC6-4743-BFD3-D64691F771D8}"/>
              </a:ext>
            </a:extLst>
          </p:cNvPr>
          <p:cNvSpPr>
            <a:spLocks noGrp="1"/>
          </p:cNvSpPr>
          <p:nvPr>
            <p:ph type="body" idx="22"/>
          </p:nvPr>
        </p:nvSpPr>
        <p:spPr>
          <a:xfrm>
            <a:off x="3836913" y="5478796"/>
            <a:ext cx="1855949" cy="343061"/>
          </a:xfrm>
        </p:spPr>
        <p:txBody>
          <a:bodyPr/>
          <a:lstStyle/>
          <a:p>
            <a:r>
              <a:rPr lang="en-US" dirty="0"/>
              <a:t>Chief Executive Officer</a:t>
            </a:r>
          </a:p>
        </p:txBody>
      </p:sp>
      <p:sp>
        <p:nvSpPr>
          <p:cNvPr id="38" name="Text Placeholder 37">
            <a:extLst>
              <a:ext uri="{FF2B5EF4-FFF2-40B4-BE49-F238E27FC236}">
                <a16:creationId xmlns:a16="http://schemas.microsoft.com/office/drawing/2014/main" id="{97062F49-F468-4EA6-B6BF-94BFF89FDCB7}"/>
              </a:ext>
            </a:extLst>
          </p:cNvPr>
          <p:cNvSpPr>
            <a:spLocks noGrp="1"/>
          </p:cNvSpPr>
          <p:nvPr>
            <p:ph type="body" idx="23"/>
          </p:nvPr>
        </p:nvSpPr>
        <p:spPr>
          <a:xfrm>
            <a:off x="6327577" y="5478796"/>
            <a:ext cx="1845511" cy="343061"/>
          </a:xfrm>
        </p:spPr>
        <p:txBody>
          <a:bodyPr/>
          <a:lstStyle/>
          <a:p>
            <a:r>
              <a:rPr lang="en-US" dirty="0"/>
              <a:t>Chief Operations Officer</a:t>
            </a:r>
          </a:p>
          <a:p>
            <a:endParaRPr lang="en-US" dirty="0"/>
          </a:p>
        </p:txBody>
      </p:sp>
      <p:sp>
        <p:nvSpPr>
          <p:cNvPr id="39" name="Text Placeholder 38">
            <a:extLst>
              <a:ext uri="{FF2B5EF4-FFF2-40B4-BE49-F238E27FC236}">
                <a16:creationId xmlns:a16="http://schemas.microsoft.com/office/drawing/2014/main" id="{59D9F00A-8CF0-41E8-9BB6-3B8ECDA55D49}"/>
              </a:ext>
            </a:extLst>
          </p:cNvPr>
          <p:cNvSpPr>
            <a:spLocks noGrp="1"/>
          </p:cNvSpPr>
          <p:nvPr>
            <p:ph type="body" idx="24"/>
          </p:nvPr>
        </p:nvSpPr>
        <p:spPr>
          <a:xfrm>
            <a:off x="8747458" y="5464114"/>
            <a:ext cx="1845510" cy="343061"/>
          </a:xfrm>
        </p:spPr>
        <p:txBody>
          <a:bodyPr/>
          <a:lstStyle/>
          <a:p>
            <a:r>
              <a:rPr lang="en-US" dirty="0"/>
              <a:t>VP Marketing</a:t>
            </a:r>
          </a:p>
          <a:p>
            <a:endParaRPr lang="en-US" dirty="0"/>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  </a:t>
            </a:r>
          </a:p>
        </p:txBody>
      </p:sp>
      <p:pic>
        <p:nvPicPr>
          <p:cNvPr id="38" name="Picture Placeholder 37" descr="Team member headshot">
            <a:extLst>
              <a:ext uri="{FF2B5EF4-FFF2-40B4-BE49-F238E27FC236}">
                <a16:creationId xmlns:a16="http://schemas.microsoft.com/office/drawing/2014/main" id="{6E64DC71-C9CE-47FF-A3B6-597A9B09EC98}"/>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pic>
        <p:nvPicPr>
          <p:cNvPr id="42" name="Picture Placeholder 41" descr="Team member headshot">
            <a:extLst>
              <a:ext uri="{FF2B5EF4-FFF2-40B4-BE49-F238E27FC236}">
                <a16:creationId xmlns:a16="http://schemas.microsoft.com/office/drawing/2014/main" id="{03BE9C30-CAE7-4AE5-8722-B20E200AC04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pic>
        <p:nvPicPr>
          <p:cNvPr id="46" name="Picture Placeholder 45" descr="Team member headshot">
            <a:extLst>
              <a:ext uri="{FF2B5EF4-FFF2-40B4-BE49-F238E27FC236}">
                <a16:creationId xmlns:a16="http://schemas.microsoft.com/office/drawing/2014/main" id="{F8B9EE09-9F4E-47F5-82E5-A135C37A6E26}"/>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716934" y="2428875"/>
            <a:ext cx="1066800" cy="1066800"/>
          </a:xfrm>
        </p:spPr>
      </p:pic>
      <p:pic>
        <p:nvPicPr>
          <p:cNvPr id="54" name="Picture Placeholder 53" descr="Team member headshot">
            <a:extLst>
              <a:ext uri="{FF2B5EF4-FFF2-40B4-BE49-F238E27FC236}">
                <a16:creationId xmlns:a16="http://schemas.microsoft.com/office/drawing/2014/main" id="{B789A13E-52C8-4E94-89B2-D51A0739F00A}"/>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a:xfrm>
            <a:off x="1500168" y="3654378"/>
            <a:ext cx="1828800" cy="343061"/>
          </a:xfrm>
        </p:spPr>
        <p:txBody>
          <a:bodyPr/>
          <a:lstStyle/>
          <a:p>
            <a:r>
              <a:rPr lang="en-US" dirty="0"/>
              <a:t>TAKUMA HAYASHI</a:t>
            </a:r>
          </a:p>
          <a:p>
            <a:endParaRPr lang="en-US" dirty="0"/>
          </a:p>
        </p:txBody>
      </p:sp>
      <p:sp>
        <p:nvSpPr>
          <p:cNvPr id="52" name="Text Placeholder 51">
            <a:extLst>
              <a:ext uri="{FF2B5EF4-FFF2-40B4-BE49-F238E27FC236}">
                <a16:creationId xmlns:a16="http://schemas.microsoft.com/office/drawing/2014/main" id="{E07741A2-243F-4086-945C-BCA1F24E6DB5}"/>
              </a:ext>
            </a:extLst>
          </p:cNvPr>
          <p:cNvSpPr>
            <a:spLocks noGrp="1"/>
          </p:cNvSpPr>
          <p:nvPr>
            <p:ph type="body" idx="21"/>
          </p:nvPr>
        </p:nvSpPr>
        <p:spPr>
          <a:xfrm>
            <a:off x="1390120" y="3782039"/>
            <a:ext cx="2057400" cy="343061"/>
          </a:xfrm>
        </p:spPr>
        <p:txBody>
          <a:bodyPr/>
          <a:lstStyle/>
          <a:p>
            <a:r>
              <a:rPr lang="en-US" dirty="0"/>
              <a:t>President</a:t>
            </a:r>
          </a:p>
        </p:txBody>
      </p:sp>
      <p:sp>
        <p:nvSpPr>
          <p:cNvPr id="49" name="Text Placeholder 48">
            <a:extLst>
              <a:ext uri="{FF2B5EF4-FFF2-40B4-BE49-F238E27FC236}">
                <a16:creationId xmlns:a16="http://schemas.microsoft.com/office/drawing/2014/main" id="{27CB5CB7-B854-4F48-954C-5CF86CC9146D}"/>
              </a:ext>
            </a:extLst>
          </p:cNvPr>
          <p:cNvSpPr>
            <a:spLocks noGrp="1"/>
          </p:cNvSpPr>
          <p:nvPr>
            <p:ph type="body" idx="18"/>
          </p:nvPr>
        </p:nvSpPr>
        <p:spPr>
          <a:xfrm>
            <a:off x="3849262" y="3669060"/>
            <a:ext cx="1828800" cy="343061"/>
          </a:xfrm>
        </p:spPr>
        <p:txBody>
          <a:bodyPr/>
          <a:lstStyle/>
          <a:p>
            <a:r>
              <a:rPr lang="en-US" dirty="0"/>
              <a:t>MIRJAM NILSSON​</a:t>
            </a:r>
          </a:p>
        </p:txBody>
      </p:sp>
      <p:sp>
        <p:nvSpPr>
          <p:cNvPr id="61" name="Text Placeholder 60">
            <a:extLst>
              <a:ext uri="{FF2B5EF4-FFF2-40B4-BE49-F238E27FC236}">
                <a16:creationId xmlns:a16="http://schemas.microsoft.com/office/drawing/2014/main" id="{F1C860E6-FF87-419F-8B26-B8EA4D5F3D3D}"/>
              </a:ext>
            </a:extLst>
          </p:cNvPr>
          <p:cNvSpPr>
            <a:spLocks noGrp="1"/>
          </p:cNvSpPr>
          <p:nvPr>
            <p:ph type="body" idx="22"/>
          </p:nvPr>
        </p:nvSpPr>
        <p:spPr>
          <a:xfrm>
            <a:off x="3739214" y="3796721"/>
            <a:ext cx="2057400" cy="343061"/>
          </a:xfrm>
        </p:spPr>
        <p:txBody>
          <a:bodyPr/>
          <a:lstStyle/>
          <a:p>
            <a:r>
              <a:rPr lang="en-US" dirty="0"/>
              <a:t>Chief Executive Officer</a:t>
            </a:r>
          </a:p>
        </p:txBody>
      </p:sp>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6339926" y="3669060"/>
            <a:ext cx="1828800" cy="343061"/>
          </a:xfrm>
        </p:spPr>
        <p:txBody>
          <a:bodyPr/>
          <a:lstStyle/>
          <a:p>
            <a:r>
              <a:rPr lang="en-US" dirty="0"/>
              <a:t>FLORA BERGGREN​</a:t>
            </a:r>
          </a:p>
          <a:p>
            <a:endParaRPr lang="en-US" dirty="0"/>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a:xfrm>
            <a:off x="6217963" y="3796721"/>
            <a:ext cx="2057400" cy="343061"/>
          </a:xfrm>
        </p:spPr>
        <p:txBody>
          <a:bodyPr/>
          <a:lstStyle/>
          <a:p>
            <a:r>
              <a:rPr lang="en-US" dirty="0"/>
              <a:t>Chief Operations Officer</a:t>
            </a:r>
          </a:p>
        </p:txBody>
      </p:sp>
      <p:sp>
        <p:nvSpPr>
          <p:cNvPr id="51" name="Text Placeholder 50">
            <a:extLst>
              <a:ext uri="{FF2B5EF4-FFF2-40B4-BE49-F238E27FC236}">
                <a16:creationId xmlns:a16="http://schemas.microsoft.com/office/drawing/2014/main" id="{C1C77C5B-2A5F-4999-A5BF-F60EA88DE493}"/>
              </a:ext>
            </a:extLst>
          </p:cNvPr>
          <p:cNvSpPr>
            <a:spLocks noGrp="1"/>
          </p:cNvSpPr>
          <p:nvPr>
            <p:ph type="body" idx="20"/>
          </p:nvPr>
        </p:nvSpPr>
        <p:spPr>
          <a:xfrm>
            <a:off x="8759806" y="3654378"/>
            <a:ext cx="1828800" cy="343061"/>
          </a:xfrm>
        </p:spPr>
        <p:txBody>
          <a:bodyPr/>
          <a:lstStyle/>
          <a:p>
            <a:r>
              <a:rPr lang="en-US" dirty="0"/>
              <a:t>RAJESH SANTOSHI</a:t>
            </a:r>
          </a:p>
        </p:txBody>
      </p:sp>
      <p:sp>
        <p:nvSpPr>
          <p:cNvPr id="63" name="Text Placeholder 62">
            <a:extLst>
              <a:ext uri="{FF2B5EF4-FFF2-40B4-BE49-F238E27FC236}">
                <a16:creationId xmlns:a16="http://schemas.microsoft.com/office/drawing/2014/main" id="{41797063-0A46-4FCE-86CB-FC66F997C5F4}"/>
              </a:ext>
            </a:extLst>
          </p:cNvPr>
          <p:cNvSpPr>
            <a:spLocks noGrp="1"/>
          </p:cNvSpPr>
          <p:nvPr>
            <p:ph type="body" idx="24"/>
          </p:nvPr>
        </p:nvSpPr>
        <p:spPr>
          <a:xfrm>
            <a:off x="8634432" y="3782039"/>
            <a:ext cx="2057400" cy="343061"/>
          </a:xfrm>
        </p:spPr>
        <p:txBody>
          <a:bodyPr/>
          <a:lstStyle/>
          <a:p>
            <a:r>
              <a:rPr lang="en-US" dirty="0"/>
              <a:t>VP Marketing</a:t>
            </a:r>
          </a:p>
        </p:txBody>
      </p:sp>
      <p:pic>
        <p:nvPicPr>
          <p:cNvPr id="58" name="Picture Placeholder 57" descr="Team member headshot">
            <a:extLst>
              <a:ext uri="{FF2B5EF4-FFF2-40B4-BE49-F238E27FC236}">
                <a16:creationId xmlns:a16="http://schemas.microsoft.com/office/drawing/2014/main" id="{67F12A1B-1645-4C97-AE80-CC96C4998E2E}"/>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pic>
        <p:nvPicPr>
          <p:cNvPr id="66" name="Picture Placeholder 65" descr="Team member headshot">
            <a:extLst>
              <a:ext uri="{FF2B5EF4-FFF2-40B4-BE49-F238E27FC236}">
                <a16:creationId xmlns:a16="http://schemas.microsoft.com/office/drawing/2014/main" id="{448282B4-E477-4ECE-BC09-7EA9451D9AEE}"/>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pic>
        <p:nvPicPr>
          <p:cNvPr id="78" name="Picture Placeholder 77" descr="Team member headshot">
            <a:extLst>
              <a:ext uri="{FF2B5EF4-FFF2-40B4-BE49-F238E27FC236}">
                <a16:creationId xmlns:a16="http://schemas.microsoft.com/office/drawing/2014/main" id="{15824874-C00E-4835-97F0-43C416DDCACC}"/>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a:xfrm>
            <a:off x="6716934" y="4287711"/>
            <a:ext cx="1066800" cy="1066800"/>
          </a:xfrm>
        </p:spPr>
      </p:pic>
      <p:pic>
        <p:nvPicPr>
          <p:cNvPr id="83" name="Picture Placeholder 82" descr="Team member headshot">
            <a:extLst>
              <a:ext uri="{FF2B5EF4-FFF2-40B4-BE49-F238E27FC236}">
                <a16:creationId xmlns:a16="http://schemas.microsoft.com/office/drawing/2014/main" id="{96405252-7726-442E-9D15-755840A5AF27}"/>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a:xfrm>
            <a:off x="1500168" y="5513214"/>
            <a:ext cx="1828800" cy="343061"/>
          </a:xfrm>
        </p:spPr>
        <p:txBody>
          <a:bodyPr/>
          <a:lstStyle/>
          <a:p>
            <a:r>
              <a:rPr lang="en-US" dirty="0"/>
              <a:t>GRAHAM BARNES</a:t>
            </a:r>
          </a:p>
          <a:p>
            <a:endParaRPr lang="en-US" dirty="0"/>
          </a:p>
        </p:txBody>
      </p:sp>
      <p:sp>
        <p:nvSpPr>
          <p:cNvPr id="72" name="Text Placeholder 71">
            <a:extLst>
              <a:ext uri="{FF2B5EF4-FFF2-40B4-BE49-F238E27FC236}">
                <a16:creationId xmlns:a16="http://schemas.microsoft.com/office/drawing/2014/main" id="{0420E7B5-7D79-437C-BC6E-11C9C9C73D12}"/>
              </a:ext>
            </a:extLst>
          </p:cNvPr>
          <p:cNvSpPr>
            <a:spLocks noGrp="1"/>
          </p:cNvSpPr>
          <p:nvPr>
            <p:ph type="body" idx="33"/>
          </p:nvPr>
        </p:nvSpPr>
        <p:spPr>
          <a:xfrm>
            <a:off x="1390120" y="5640875"/>
            <a:ext cx="2057400" cy="343061"/>
          </a:xfrm>
        </p:spPr>
        <p:txBody>
          <a:bodyPr/>
          <a:lstStyle/>
          <a:p>
            <a:r>
              <a:rPr lang="en-US" dirty="0"/>
              <a:t>VP Product</a:t>
            </a:r>
          </a:p>
        </p:txBody>
      </p:sp>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a:lstStyle/>
          <a:p>
            <a:r>
              <a:rPr lang="en-US" dirty="0"/>
              <a:t>ROWAN MURPHY</a:t>
            </a:r>
          </a:p>
          <a:p>
            <a:endParaRPr lang="en-US" dirty="0"/>
          </a:p>
        </p:txBody>
      </p:sp>
      <p:sp>
        <p:nvSpPr>
          <p:cNvPr id="73" name="Text Placeholder 72">
            <a:extLst>
              <a:ext uri="{FF2B5EF4-FFF2-40B4-BE49-F238E27FC236}">
                <a16:creationId xmlns:a16="http://schemas.microsoft.com/office/drawing/2014/main" id="{E1FCDD58-01CD-47CF-AB15-A511E9D3612F}"/>
              </a:ext>
            </a:extLst>
          </p:cNvPr>
          <p:cNvSpPr>
            <a:spLocks noGrp="1"/>
          </p:cNvSpPr>
          <p:nvPr>
            <p:ph type="body" idx="34"/>
          </p:nvPr>
        </p:nvSpPr>
        <p:spPr>
          <a:xfrm>
            <a:off x="3739214" y="5655557"/>
            <a:ext cx="2057400" cy="343061"/>
          </a:xfrm>
        </p:spPr>
        <p:txBody>
          <a:bodyPr/>
          <a:lstStyle/>
          <a:p>
            <a:r>
              <a:rPr lang="en-US" dirty="0"/>
              <a:t>SEO Strategist</a:t>
            </a:r>
          </a:p>
        </p:txBody>
      </p:sp>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a:xfrm>
            <a:off x="6339926" y="5527896"/>
            <a:ext cx="1828800" cy="343061"/>
          </a:xfrm>
        </p:spPr>
        <p:txBody>
          <a:bodyPr/>
          <a:lstStyle/>
          <a:p>
            <a:r>
              <a:rPr lang="en-US" dirty="0"/>
              <a:t>ELIZABETH MOORE</a:t>
            </a:r>
          </a:p>
        </p:txBody>
      </p:sp>
      <p:sp>
        <p:nvSpPr>
          <p:cNvPr id="74" name="Text Placeholder 73">
            <a:extLst>
              <a:ext uri="{FF2B5EF4-FFF2-40B4-BE49-F238E27FC236}">
                <a16:creationId xmlns:a16="http://schemas.microsoft.com/office/drawing/2014/main" id="{2E2604A9-4BB8-4144-914B-DCF4F13DF3DB}"/>
              </a:ext>
            </a:extLst>
          </p:cNvPr>
          <p:cNvSpPr>
            <a:spLocks noGrp="1"/>
          </p:cNvSpPr>
          <p:nvPr>
            <p:ph type="body" idx="35"/>
          </p:nvPr>
        </p:nvSpPr>
        <p:spPr>
          <a:xfrm>
            <a:off x="6229878" y="5655557"/>
            <a:ext cx="2057400" cy="343061"/>
          </a:xfrm>
        </p:spPr>
        <p:txBody>
          <a:bodyPr/>
          <a:lstStyle/>
          <a:p>
            <a:r>
              <a:rPr lang="en-US" dirty="0"/>
              <a:t>Product Designer</a:t>
            </a:r>
          </a:p>
        </p:txBody>
      </p:sp>
      <p:sp>
        <p:nvSpPr>
          <p:cNvPr id="71" name="Text Placeholder 70">
            <a:extLst>
              <a:ext uri="{FF2B5EF4-FFF2-40B4-BE49-F238E27FC236}">
                <a16:creationId xmlns:a16="http://schemas.microsoft.com/office/drawing/2014/main" id="{A45FE9A3-15E0-49FA-B6E5-DB16CD0C2C8F}"/>
              </a:ext>
            </a:extLst>
          </p:cNvPr>
          <p:cNvSpPr>
            <a:spLocks noGrp="1"/>
          </p:cNvSpPr>
          <p:nvPr>
            <p:ph type="body" idx="32"/>
          </p:nvPr>
        </p:nvSpPr>
        <p:spPr>
          <a:xfrm>
            <a:off x="8759806" y="5513214"/>
            <a:ext cx="1828800" cy="343061"/>
          </a:xfrm>
        </p:spPr>
        <p:txBody>
          <a:bodyPr/>
          <a:lstStyle/>
          <a:p>
            <a:r>
              <a:rPr lang="en-US" dirty="0"/>
              <a:t>ROBIN KLINE</a:t>
            </a:r>
          </a:p>
        </p:txBody>
      </p:sp>
      <p:sp>
        <p:nvSpPr>
          <p:cNvPr id="75" name="Text Placeholder 74">
            <a:extLst>
              <a:ext uri="{FF2B5EF4-FFF2-40B4-BE49-F238E27FC236}">
                <a16:creationId xmlns:a16="http://schemas.microsoft.com/office/drawing/2014/main" id="{72076C4D-9688-4C1A-AB51-8F1051A803A9}"/>
              </a:ext>
            </a:extLst>
          </p:cNvPr>
          <p:cNvSpPr>
            <a:spLocks noGrp="1"/>
          </p:cNvSpPr>
          <p:nvPr>
            <p:ph type="body" idx="36"/>
          </p:nvPr>
        </p:nvSpPr>
        <p:spPr>
          <a:xfrm>
            <a:off x="8634432" y="5640875"/>
            <a:ext cx="2057400" cy="343061"/>
          </a:xfrm>
        </p:spPr>
        <p:txBody>
          <a:bodyPr/>
          <a:lstStyle/>
          <a:p>
            <a:r>
              <a:rPr lang="en-US" dirty="0"/>
              <a:t>Content Developer</a:t>
            </a:r>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885156" y="892177"/>
            <a:ext cx="8421688" cy="1325563"/>
          </a:xfrm>
        </p:spPr>
        <p:txBody>
          <a:bodyPr/>
          <a:lstStyle/>
          <a:p>
            <a:r>
              <a:rPr lang="en-US" dirty="0"/>
              <a:t>FUNDING</a:t>
            </a:r>
          </a:p>
        </p:txBody>
      </p:sp>
      <p:graphicFrame>
        <p:nvGraphicFramePr>
          <p:cNvPr id="58" name="Content Placeholder 57" title="Funding Chart">
            <a:extLst>
              <a:ext uri="{FF2B5EF4-FFF2-40B4-BE49-F238E27FC236}">
                <a16:creationId xmlns:a16="http://schemas.microsoft.com/office/drawing/2014/main" id="{0231F8BC-AEBA-4843-9F73-E06265724EAB}"/>
              </a:ext>
            </a:extLst>
          </p:cNvPr>
          <p:cNvGraphicFramePr>
            <a:graphicFrameLocks noGrp="1"/>
          </p:cNvGraphicFramePr>
          <p:nvPr>
            <p:ph sz="quarter" idx="21"/>
            <p:extLst>
              <p:ext uri="{D42A27DB-BD31-4B8C-83A1-F6EECF244321}">
                <p14:modId xmlns:p14="http://schemas.microsoft.com/office/powerpoint/2010/main" val="3157508600"/>
              </p:ext>
            </p:extLst>
          </p:nvPr>
        </p:nvGraphicFramePr>
        <p:xfrm>
          <a:off x="1074738" y="2370138"/>
          <a:ext cx="1857375" cy="166528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38200" y="3788813"/>
            <a:ext cx="2330726" cy="804859"/>
          </a:xfrm>
        </p:spPr>
        <p:txBody>
          <a:bodyPr/>
          <a:lstStyle/>
          <a:p>
            <a:r>
              <a:rPr lang="en-US" dirty="0"/>
              <a:t>$14,000</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38200" y="4464810"/>
            <a:ext cx="2330726" cy="438505"/>
          </a:xfrm>
        </p:spPr>
        <p:txBody>
          <a:bodyPr/>
          <a:lstStyle/>
          <a:p>
            <a:r>
              <a:rPr lang="en-US" dirty="0"/>
              <a:t>ANGEL INVESTMENTS</a:t>
            </a:r>
          </a:p>
        </p:txBody>
      </p:sp>
      <p:sp>
        <p:nvSpPr>
          <p:cNvPr id="4" name="Content Placeholder 3">
            <a:extLst>
              <a:ext uri="{FF2B5EF4-FFF2-40B4-BE49-F238E27FC236}">
                <a16:creationId xmlns:a16="http://schemas.microsoft.com/office/drawing/2014/main" id="{21CF2BB3-1E12-4189-9F5F-EF136C62E39B}"/>
              </a:ext>
            </a:extLst>
          </p:cNvPr>
          <p:cNvSpPr>
            <a:spLocks noGrp="1"/>
          </p:cNvSpPr>
          <p:nvPr>
            <p:ph sz="half" idx="2"/>
          </p:nvPr>
        </p:nvSpPr>
        <p:spPr>
          <a:xfrm>
            <a:off x="838200" y="5120722"/>
            <a:ext cx="2330726" cy="853167"/>
          </a:xfrm>
        </p:spPr>
        <p:txBody>
          <a:bodyPr/>
          <a:lstStyle/>
          <a:p>
            <a:r>
              <a:rPr lang="en-US" dirty="0"/>
              <a:t>Amount obtained through other investors</a:t>
            </a:r>
          </a:p>
        </p:txBody>
      </p:sp>
      <p:graphicFrame>
        <p:nvGraphicFramePr>
          <p:cNvPr id="59" name="Content Placeholder 58" title="Funding Chart">
            <a:extLst>
              <a:ext uri="{FF2B5EF4-FFF2-40B4-BE49-F238E27FC236}">
                <a16:creationId xmlns:a16="http://schemas.microsoft.com/office/drawing/2014/main" id="{AD7D64AB-F97A-41F1-B2E8-66B1E245043A}"/>
              </a:ext>
            </a:extLst>
          </p:cNvPr>
          <p:cNvGraphicFramePr>
            <a:graphicFrameLocks noGrp="1"/>
          </p:cNvGraphicFramePr>
          <p:nvPr>
            <p:ph sz="quarter" idx="22"/>
            <p:extLst>
              <p:ext uri="{D42A27DB-BD31-4B8C-83A1-F6EECF244321}">
                <p14:modId xmlns:p14="http://schemas.microsoft.com/office/powerpoint/2010/main" val="3021991828"/>
              </p:ext>
            </p:extLst>
          </p:nvPr>
        </p:nvGraphicFramePr>
        <p:xfrm>
          <a:off x="3805238" y="2370138"/>
          <a:ext cx="1857375" cy="16652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62665" y="3788813"/>
            <a:ext cx="2342205" cy="804859"/>
          </a:xfrm>
        </p:spPr>
        <p:txBody>
          <a:bodyPr/>
          <a:lstStyle/>
          <a:p>
            <a:r>
              <a:rPr lang="en-US" dirty="0"/>
              <a:t>$12,000</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62665" y="4464810"/>
            <a:ext cx="2342205" cy="438505"/>
          </a:xfrm>
        </p:spPr>
        <p:txBody>
          <a:bodyPr/>
          <a:lstStyle/>
          <a:p>
            <a:r>
              <a:rPr lang="en-US" dirty="0"/>
              <a:t>PROPERTY</a:t>
            </a:r>
          </a:p>
        </p:txBody>
      </p:sp>
      <p:sp>
        <p:nvSpPr>
          <p:cNvPr id="6" name="Content Placeholder 5">
            <a:extLst>
              <a:ext uri="{FF2B5EF4-FFF2-40B4-BE49-F238E27FC236}">
                <a16:creationId xmlns:a16="http://schemas.microsoft.com/office/drawing/2014/main" id="{3ED3951E-8DE6-4BA9-B9BA-CFCDF432226C}"/>
              </a:ext>
            </a:extLst>
          </p:cNvPr>
          <p:cNvSpPr>
            <a:spLocks noGrp="1"/>
          </p:cNvSpPr>
          <p:nvPr>
            <p:ph sz="quarter" idx="4"/>
          </p:nvPr>
        </p:nvSpPr>
        <p:spPr>
          <a:xfrm>
            <a:off x="3562665" y="5120722"/>
            <a:ext cx="2342205" cy="853167"/>
          </a:xfrm>
        </p:spPr>
        <p:txBody>
          <a:bodyPr/>
          <a:lstStyle/>
          <a:p>
            <a:r>
              <a:rPr lang="en-US" dirty="0"/>
              <a:t>Revenue obtained from property rentals</a:t>
            </a:r>
          </a:p>
        </p:txBody>
      </p:sp>
      <p:graphicFrame>
        <p:nvGraphicFramePr>
          <p:cNvPr id="60" name="Content Placeholder 59" title="Funding Chart">
            <a:extLst>
              <a:ext uri="{FF2B5EF4-FFF2-40B4-BE49-F238E27FC236}">
                <a16:creationId xmlns:a16="http://schemas.microsoft.com/office/drawing/2014/main" id="{81BCDC44-04F0-4390-B965-A86C88176708}"/>
              </a:ext>
            </a:extLst>
          </p:cNvPr>
          <p:cNvGraphicFramePr>
            <a:graphicFrameLocks noGrp="1"/>
          </p:cNvGraphicFramePr>
          <p:nvPr>
            <p:ph sz="quarter" idx="23"/>
            <p:extLst>
              <p:ext uri="{D42A27DB-BD31-4B8C-83A1-F6EECF244321}">
                <p14:modId xmlns:p14="http://schemas.microsoft.com/office/powerpoint/2010/main" val="2350556506"/>
              </p:ext>
            </p:extLst>
          </p:nvPr>
        </p:nvGraphicFramePr>
        <p:xfrm>
          <a:off x="6529388" y="2370138"/>
          <a:ext cx="1857375" cy="166528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id="{C66E4F1A-AD73-4086-B578-235F0B9F1FC4}"/>
              </a:ext>
            </a:extLst>
          </p:cNvPr>
          <p:cNvSpPr>
            <a:spLocks noGrp="1"/>
          </p:cNvSpPr>
          <p:nvPr>
            <p:ph type="body" idx="13"/>
          </p:nvPr>
        </p:nvSpPr>
        <p:spPr>
          <a:xfrm>
            <a:off x="6298609" y="3788813"/>
            <a:ext cx="2330726" cy="804859"/>
          </a:xfrm>
        </p:spPr>
        <p:txBody>
          <a:bodyPr/>
          <a:lstStyle/>
          <a:p>
            <a:r>
              <a:rPr lang="en-US" dirty="0"/>
              <a:t>$82,000</a:t>
            </a:r>
          </a:p>
        </p:txBody>
      </p:sp>
      <p:sp>
        <p:nvSpPr>
          <p:cNvPr id="16" name="Text Placeholder 15">
            <a:extLst>
              <a:ext uri="{FF2B5EF4-FFF2-40B4-BE49-F238E27FC236}">
                <a16:creationId xmlns:a16="http://schemas.microsoft.com/office/drawing/2014/main" id="{AAB421C5-B6AC-48B8-8AEB-AB16AAE5010E}"/>
              </a:ext>
            </a:extLst>
          </p:cNvPr>
          <p:cNvSpPr>
            <a:spLocks noGrp="1"/>
          </p:cNvSpPr>
          <p:nvPr>
            <p:ph type="body" idx="19"/>
          </p:nvPr>
        </p:nvSpPr>
        <p:spPr>
          <a:xfrm>
            <a:off x="6298609" y="4464810"/>
            <a:ext cx="2330726" cy="438505"/>
          </a:xfrm>
        </p:spPr>
        <p:txBody>
          <a:bodyPr/>
          <a:lstStyle/>
          <a:p>
            <a:r>
              <a:rPr lang="en-US" dirty="0"/>
              <a:t>SHARES</a:t>
            </a:r>
          </a:p>
        </p:txBody>
      </p:sp>
      <p:sp>
        <p:nvSpPr>
          <p:cNvPr id="11" name="Content Placeholder 10">
            <a:extLst>
              <a:ext uri="{FF2B5EF4-FFF2-40B4-BE49-F238E27FC236}">
                <a16:creationId xmlns:a16="http://schemas.microsoft.com/office/drawing/2014/main" id="{345C82A0-3F56-47BD-9FB2-6B56DA715F93}"/>
              </a:ext>
            </a:extLst>
          </p:cNvPr>
          <p:cNvSpPr>
            <a:spLocks noGrp="1"/>
          </p:cNvSpPr>
          <p:nvPr>
            <p:ph sz="half" idx="14"/>
          </p:nvPr>
        </p:nvSpPr>
        <p:spPr>
          <a:xfrm>
            <a:off x="6298609" y="5120722"/>
            <a:ext cx="2330726" cy="853167"/>
          </a:xfrm>
        </p:spPr>
        <p:txBody>
          <a:bodyPr/>
          <a:lstStyle/>
          <a:p>
            <a:r>
              <a:rPr lang="en-US" dirty="0"/>
              <a:t>Number of shares converted into USD</a:t>
            </a:r>
          </a:p>
          <a:p>
            <a:endParaRPr lang="en-US" noProof="1"/>
          </a:p>
        </p:txBody>
      </p:sp>
      <p:graphicFrame>
        <p:nvGraphicFramePr>
          <p:cNvPr id="61" name="Content Placeholder 60" title="Funding Chart">
            <a:extLst>
              <a:ext uri="{FF2B5EF4-FFF2-40B4-BE49-F238E27FC236}">
                <a16:creationId xmlns:a16="http://schemas.microsoft.com/office/drawing/2014/main" id="{D78C801B-5A42-4B88-AF2C-A3C45CD69E2E}"/>
              </a:ext>
            </a:extLst>
          </p:cNvPr>
          <p:cNvGraphicFramePr>
            <a:graphicFrameLocks noGrp="1"/>
          </p:cNvGraphicFramePr>
          <p:nvPr>
            <p:ph sz="quarter" idx="24"/>
            <p:extLst>
              <p:ext uri="{D42A27DB-BD31-4B8C-83A1-F6EECF244321}">
                <p14:modId xmlns:p14="http://schemas.microsoft.com/office/powerpoint/2010/main" val="2617539870"/>
              </p:ext>
            </p:extLst>
          </p:nvPr>
        </p:nvGraphicFramePr>
        <p:xfrm>
          <a:off x="9259888" y="2370138"/>
          <a:ext cx="1857375" cy="16652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a:extLst>
              <a:ext uri="{FF2B5EF4-FFF2-40B4-BE49-F238E27FC236}">
                <a16:creationId xmlns:a16="http://schemas.microsoft.com/office/drawing/2014/main" id="{F70E657A-85D8-48A8-B017-274F0C32C5C9}"/>
              </a:ext>
            </a:extLst>
          </p:cNvPr>
          <p:cNvSpPr>
            <a:spLocks noGrp="1"/>
          </p:cNvSpPr>
          <p:nvPr>
            <p:ph type="body" idx="15"/>
          </p:nvPr>
        </p:nvSpPr>
        <p:spPr>
          <a:xfrm>
            <a:off x="9023074" y="3788457"/>
            <a:ext cx="2330726" cy="804859"/>
          </a:xfrm>
        </p:spPr>
        <p:txBody>
          <a:bodyPr/>
          <a:lstStyle/>
          <a:p>
            <a:r>
              <a:rPr lang="en-US" dirty="0"/>
              <a:t>$32,000</a:t>
            </a:r>
          </a:p>
        </p:txBody>
      </p:sp>
      <p:sp>
        <p:nvSpPr>
          <p:cNvPr id="17" name="Text Placeholder 16">
            <a:extLst>
              <a:ext uri="{FF2B5EF4-FFF2-40B4-BE49-F238E27FC236}">
                <a16:creationId xmlns:a16="http://schemas.microsoft.com/office/drawing/2014/main" id="{025753CB-8973-4FAE-BB5D-5CC96CE338D4}"/>
              </a:ext>
            </a:extLst>
          </p:cNvPr>
          <p:cNvSpPr>
            <a:spLocks noGrp="1"/>
          </p:cNvSpPr>
          <p:nvPr>
            <p:ph type="body" idx="20"/>
          </p:nvPr>
        </p:nvSpPr>
        <p:spPr>
          <a:xfrm>
            <a:off x="9023074" y="4464454"/>
            <a:ext cx="2330726" cy="438505"/>
          </a:xfrm>
        </p:spPr>
        <p:txBody>
          <a:bodyPr/>
          <a:lstStyle/>
          <a:p>
            <a:r>
              <a:rPr lang="en-US" dirty="0"/>
              <a:t>CASH</a:t>
            </a:r>
          </a:p>
        </p:txBody>
      </p:sp>
      <p:sp>
        <p:nvSpPr>
          <p:cNvPr id="13" name="Content Placeholder 12">
            <a:extLst>
              <a:ext uri="{FF2B5EF4-FFF2-40B4-BE49-F238E27FC236}">
                <a16:creationId xmlns:a16="http://schemas.microsoft.com/office/drawing/2014/main" id="{69F9DEC9-77BC-482D-ACFB-0F2B6DC65F9F}"/>
              </a:ext>
            </a:extLst>
          </p:cNvPr>
          <p:cNvSpPr>
            <a:spLocks noGrp="1"/>
          </p:cNvSpPr>
          <p:nvPr>
            <p:ph sz="half" idx="16"/>
          </p:nvPr>
        </p:nvSpPr>
        <p:spPr>
          <a:xfrm>
            <a:off x="9023074" y="5120366"/>
            <a:ext cx="2330726" cy="853167"/>
          </a:xfrm>
        </p:spPr>
        <p:txBody>
          <a:bodyPr/>
          <a:lstStyle/>
          <a:p>
            <a:r>
              <a:rPr lang="en-US" noProof="1"/>
              <a:t>Liquid cash we have on hand</a:t>
            </a:r>
          </a:p>
          <a:p>
            <a:endParaRPr lang="en-US" dirty="0"/>
          </a:p>
        </p:txBody>
      </p:sp>
      <p:sp>
        <p:nvSpPr>
          <p:cNvPr id="7" name="Date Placeholder 6">
            <a:extLst>
              <a:ext uri="{FF2B5EF4-FFF2-40B4-BE49-F238E27FC236}">
                <a16:creationId xmlns:a16="http://schemas.microsoft.com/office/drawing/2014/main" id="{A563C171-5812-4E79-804A-ED04E1BD313F}"/>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3AD8A4DC-ECAA-4D59-BE12-EBEDDE9E2A7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117782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DE78-F8A6-7CC5-0E87-8FBF4FBACE6C}"/>
              </a:ext>
            </a:extLst>
          </p:cNvPr>
          <p:cNvSpPr>
            <a:spLocks noGrp="1"/>
          </p:cNvSpPr>
          <p:nvPr>
            <p:ph type="title"/>
          </p:nvPr>
        </p:nvSpPr>
        <p:spPr/>
        <p:txBody>
          <a:bodyPr/>
          <a:lstStyle/>
          <a:p>
            <a:r>
              <a:rPr lang="en-US" dirty="0"/>
              <a:t>AMI: Artificial Market Intelligence</a:t>
            </a:r>
          </a:p>
        </p:txBody>
      </p:sp>
      <p:sp>
        <p:nvSpPr>
          <p:cNvPr id="3" name="Date Placeholder 2">
            <a:extLst>
              <a:ext uri="{FF2B5EF4-FFF2-40B4-BE49-F238E27FC236}">
                <a16:creationId xmlns:a16="http://schemas.microsoft.com/office/drawing/2014/main" id="{7732A06C-9651-6611-8E2D-CA036906F3BD}"/>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652A5785-86D6-104D-8D13-F367BF661BCA}"/>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F8CDCA25-822B-7672-5935-245FEF804778}"/>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029" name="Picture 5" descr="Portail Vidéo Les Echos - Toute l'actualité en vidéo">
            <a:extLst>
              <a:ext uri="{FF2B5EF4-FFF2-40B4-BE49-F238E27FC236}">
                <a16:creationId xmlns:a16="http://schemas.microsoft.com/office/drawing/2014/main" id="{2807A0C6-7BC2-AE05-59A1-3257F05BBA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7051"/>
          <a:stretch/>
        </p:blipFill>
        <p:spPr bwMode="auto">
          <a:xfrm>
            <a:off x="895350" y="2050194"/>
            <a:ext cx="123285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Email with solid fill">
            <a:extLst>
              <a:ext uri="{FF2B5EF4-FFF2-40B4-BE49-F238E27FC236}">
                <a16:creationId xmlns:a16="http://schemas.microsoft.com/office/drawing/2014/main" id="{80DFEEEB-3319-C6A7-A4C9-3F9475E31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906" y="2178781"/>
            <a:ext cx="914400" cy="914400"/>
          </a:xfrm>
          <a:prstGeom prst="rect">
            <a:avLst/>
          </a:prstGeom>
        </p:spPr>
      </p:pic>
      <p:pic>
        <p:nvPicPr>
          <p:cNvPr id="1031" name="Picture 7">
            <a:extLst>
              <a:ext uri="{FF2B5EF4-FFF2-40B4-BE49-F238E27FC236}">
                <a16:creationId xmlns:a16="http://schemas.microsoft.com/office/drawing/2014/main" id="{B10DF21E-4994-12A1-DF88-8CBC758DF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4008" y="1951747"/>
            <a:ext cx="1143875" cy="1368468"/>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Arrow Right with solid fill">
            <a:extLst>
              <a:ext uri="{FF2B5EF4-FFF2-40B4-BE49-F238E27FC236}">
                <a16:creationId xmlns:a16="http://schemas.microsoft.com/office/drawing/2014/main" id="{2D123CBC-3EC4-DD35-9D3D-EE8F75C7B4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6355" y="2178781"/>
            <a:ext cx="914400" cy="914400"/>
          </a:xfrm>
          <a:prstGeom prst="rect">
            <a:avLst/>
          </a:prstGeom>
        </p:spPr>
      </p:pic>
      <p:pic>
        <p:nvPicPr>
          <p:cNvPr id="12" name="Graphic 11" descr="Arrow Right with solid fill">
            <a:extLst>
              <a:ext uri="{FF2B5EF4-FFF2-40B4-BE49-F238E27FC236}">
                <a16:creationId xmlns:a16="http://schemas.microsoft.com/office/drawing/2014/main" id="{AEBF92DD-30CF-9966-B690-DCCE2B4400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1457" y="2178781"/>
            <a:ext cx="914400" cy="914400"/>
          </a:xfrm>
          <a:prstGeom prst="rect">
            <a:avLst/>
          </a:prstGeom>
        </p:spPr>
      </p:pic>
      <p:pic>
        <p:nvPicPr>
          <p:cNvPr id="1033" name="Picture 9" descr="Streamlit Logo PNG Vector (SVG) Free Download">
            <a:extLst>
              <a:ext uri="{FF2B5EF4-FFF2-40B4-BE49-F238E27FC236}">
                <a16:creationId xmlns:a16="http://schemas.microsoft.com/office/drawing/2014/main" id="{D02C40A5-C901-7803-4BF9-26749B707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4654862"/>
            <a:ext cx="1426390" cy="77500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Address Book with solid fill">
            <a:extLst>
              <a:ext uri="{FF2B5EF4-FFF2-40B4-BE49-F238E27FC236}">
                <a16:creationId xmlns:a16="http://schemas.microsoft.com/office/drawing/2014/main" id="{023A8E6D-90DD-9FFE-3130-DEEEB5053B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8745" y="4596756"/>
            <a:ext cx="914400" cy="914400"/>
          </a:xfrm>
          <a:prstGeom prst="rect">
            <a:avLst/>
          </a:prstGeom>
        </p:spPr>
      </p:pic>
      <p:pic>
        <p:nvPicPr>
          <p:cNvPr id="15" name="Graphic 14" descr="Arrow Right with solid fill">
            <a:extLst>
              <a:ext uri="{FF2B5EF4-FFF2-40B4-BE49-F238E27FC236}">
                <a16:creationId xmlns:a16="http://schemas.microsoft.com/office/drawing/2014/main" id="{F8A6737C-5230-8EEE-3F26-5285F93A08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1600" y="4587222"/>
            <a:ext cx="914400" cy="914400"/>
          </a:xfrm>
          <a:prstGeom prst="rect">
            <a:avLst/>
          </a:prstGeom>
        </p:spPr>
      </p:pic>
      <p:pic>
        <p:nvPicPr>
          <p:cNvPr id="17" name="Graphic 16" descr="Voice with solid fill">
            <a:extLst>
              <a:ext uri="{FF2B5EF4-FFF2-40B4-BE49-F238E27FC236}">
                <a16:creationId xmlns:a16="http://schemas.microsoft.com/office/drawing/2014/main" id="{9C1C721F-0F81-9080-B396-D648BB4040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2205" y="2178781"/>
            <a:ext cx="914400" cy="914400"/>
          </a:xfrm>
          <a:prstGeom prst="rect">
            <a:avLst/>
          </a:prstGeom>
        </p:spPr>
      </p:pic>
      <p:pic>
        <p:nvPicPr>
          <p:cNvPr id="18" name="Graphic 17" descr="Arrow Right with solid fill">
            <a:extLst>
              <a:ext uri="{FF2B5EF4-FFF2-40B4-BE49-F238E27FC236}">
                <a16:creationId xmlns:a16="http://schemas.microsoft.com/office/drawing/2014/main" id="{B67DF856-C702-F490-5BBC-D55ED16C7F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7844" y="1948615"/>
            <a:ext cx="914400" cy="914400"/>
          </a:xfrm>
          <a:prstGeom prst="rect">
            <a:avLst/>
          </a:prstGeom>
        </p:spPr>
      </p:pic>
      <p:pic>
        <p:nvPicPr>
          <p:cNvPr id="19" name="Graphic 18" descr="Arrow Right with solid fill">
            <a:extLst>
              <a:ext uri="{FF2B5EF4-FFF2-40B4-BE49-F238E27FC236}">
                <a16:creationId xmlns:a16="http://schemas.microsoft.com/office/drawing/2014/main" id="{591F9D27-3127-C97F-D1EA-65592B4BC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7837844" y="2307369"/>
            <a:ext cx="914400" cy="914400"/>
          </a:xfrm>
          <a:prstGeom prst="rect">
            <a:avLst/>
          </a:prstGeom>
        </p:spPr>
      </p:pic>
      <p:pic>
        <p:nvPicPr>
          <p:cNvPr id="20" name="Graphic 19" descr="Arrow Right with solid fill">
            <a:extLst>
              <a:ext uri="{FF2B5EF4-FFF2-40B4-BE49-F238E27FC236}">
                <a16:creationId xmlns:a16="http://schemas.microsoft.com/office/drawing/2014/main" id="{49F85E73-24F2-10DE-8990-DE51393E39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6578745" y="3581274"/>
            <a:ext cx="914400" cy="914400"/>
          </a:xfrm>
          <a:prstGeom prst="rect">
            <a:avLst/>
          </a:prstGeom>
        </p:spPr>
      </p:pic>
      <p:sp>
        <p:nvSpPr>
          <p:cNvPr id="21" name="TextBox 20">
            <a:extLst>
              <a:ext uri="{FF2B5EF4-FFF2-40B4-BE49-F238E27FC236}">
                <a16:creationId xmlns:a16="http://schemas.microsoft.com/office/drawing/2014/main" id="{032F7D21-03C1-F7E9-C479-127DEA6E2186}"/>
              </a:ext>
            </a:extLst>
          </p:cNvPr>
          <p:cNvSpPr txBox="1"/>
          <p:nvPr/>
        </p:nvSpPr>
        <p:spPr>
          <a:xfrm>
            <a:off x="7837844" y="4719198"/>
            <a:ext cx="2058761" cy="646331"/>
          </a:xfrm>
          <a:prstGeom prst="rect">
            <a:avLst/>
          </a:prstGeom>
          <a:noFill/>
        </p:spPr>
        <p:txBody>
          <a:bodyPr wrap="square" rtlCol="0">
            <a:spAutoFit/>
          </a:bodyPr>
          <a:lstStyle/>
          <a:p>
            <a:r>
              <a:rPr lang="en-US" dirty="0"/>
              <a:t>Episode</a:t>
            </a:r>
          </a:p>
          <a:p>
            <a:r>
              <a:rPr lang="en-US" dirty="0"/>
              <a:t>Podcast</a:t>
            </a:r>
          </a:p>
        </p:txBody>
      </p:sp>
    </p:spTree>
    <p:extLst>
      <p:ext uri="{BB962C8B-B14F-4D97-AF65-F5344CB8AC3E}">
        <p14:creationId xmlns:p14="http://schemas.microsoft.com/office/powerpoint/2010/main" val="86382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6979-A2AD-BE4B-6339-B71F8750DAE3}"/>
              </a:ext>
            </a:extLst>
          </p:cNvPr>
          <p:cNvSpPr>
            <a:spLocks noGrp="1"/>
          </p:cNvSpPr>
          <p:nvPr>
            <p:ph type="title"/>
          </p:nvPr>
        </p:nvSpPr>
        <p:spPr/>
        <p:txBody>
          <a:bodyPr/>
          <a:lstStyle/>
          <a:p>
            <a:r>
              <a:rPr lang="en-US" dirty="0"/>
              <a:t>Content creation</a:t>
            </a:r>
          </a:p>
        </p:txBody>
      </p:sp>
      <p:sp>
        <p:nvSpPr>
          <p:cNvPr id="3" name="Date Placeholder 2">
            <a:extLst>
              <a:ext uri="{FF2B5EF4-FFF2-40B4-BE49-F238E27FC236}">
                <a16:creationId xmlns:a16="http://schemas.microsoft.com/office/drawing/2014/main" id="{7C5621D3-7E32-8917-2061-95DAB7C64CA5}"/>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8B3F8B05-4892-85AE-C774-B125F58A3933}"/>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A3A068C3-6B38-7EE0-347A-1D734C1624B7}"/>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1026" name="Picture 2" descr="Diagramme illustrant la mani&amp;egrave;re dont Amazon Polly convertit un article d'actualit&amp;eacute; publi&amp;eacute; sur un canal RSS en audio vocal avec l'aide de AWS Lambda et Amazon S3.">
            <a:extLst>
              <a:ext uri="{FF2B5EF4-FFF2-40B4-BE49-F238E27FC236}">
                <a16:creationId xmlns:a16="http://schemas.microsoft.com/office/drawing/2014/main" id="{4F0827D6-3125-A286-1727-67E9973BCADD}"/>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838200" y="2639779"/>
            <a:ext cx="10515600" cy="269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7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Conseil D’AMI</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Yann</a:t>
            </a:r>
          </a:p>
        </p:txBody>
      </p:sp>
      <p:pic>
        <p:nvPicPr>
          <p:cNvPr id="4" name="Picture 3" descr="A close up of a piece of paper with a pencil laying on top">
            <a:extLst>
              <a:ext uri="{FF2B5EF4-FFF2-40B4-BE49-F238E27FC236}">
                <a16:creationId xmlns:a16="http://schemas.microsoft.com/office/drawing/2014/main" id="{BC6D2033-B982-61AC-5E13-740B9931956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Tree>
    <p:extLst>
      <p:ext uri="{BB962C8B-B14F-4D97-AF65-F5344CB8AC3E}">
        <p14:creationId xmlns:p14="http://schemas.microsoft.com/office/powerpoint/2010/main" val="182002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7150-9CF2-5B24-756B-6C529891C62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5A5F12E-75AD-0FB4-D8BE-E1135E9E89C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786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dirty="0"/>
              <a:t>ABOUT US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MARKET GAP</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CUSTOMERS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FINANCIALS</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COSTS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Few, if any, products on the market help customers like we do</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dirty="0"/>
              <a:t>66% of US consumers spend money on multiple products that only partially resolves their issue</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Millennials account for about a quarter of the $48 billion spent on other products in 2018</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Loss of productivity costing consumers thousands of dollars </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Our product makes consumer lives easier, and no other product on the market offers the same features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Our target audience is Gen Z (18-25 years old)</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COST SAVINGS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Reduce expenses for replacement products </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Simple design that gives customers the targeted information 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66C46A-DC57-4209-80CD-9FE6C93151F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274</TotalTime>
  <Words>878</Words>
  <Application>Microsoft Office PowerPoint</Application>
  <PresentationFormat>Widescreen</PresentationFormat>
  <Paragraphs>325</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Tenorite</vt:lpstr>
      <vt:lpstr>Monoline</vt:lpstr>
      <vt:lpstr>Conseil D’AMI</vt:lpstr>
      <vt:lpstr>AMI: Artificial Market Intelligence</vt:lpstr>
      <vt:lpstr>AMI: Artificial Market Intelligence</vt:lpstr>
      <vt:lpstr>Content creation</vt:lpstr>
      <vt:lpstr>Conseil D’AMI</vt:lpstr>
      <vt:lpstr>PowerPoint Presentation</vt:lpstr>
      <vt:lpstr>ABOUT US</vt:lpstr>
      <vt:lpstr>PROBLEM</vt:lpstr>
      <vt:lpstr>SOLUTION</vt:lpstr>
      <vt:lpstr>PRODUCT OVERVIEW</vt:lpstr>
      <vt:lpstr>PRODUCT BENEFITS</vt:lpstr>
      <vt:lpstr>COMPANY OVERVIEW</vt:lpstr>
      <vt:lpstr>BUSINESS MODEL</vt:lpstr>
      <vt:lpstr>MARKET OVERVIEW</vt:lpstr>
      <vt:lpstr>Market comparison</vt:lpstr>
      <vt:lpstr>OUR COMPETITION</vt:lpstr>
      <vt:lpstr>Our competition  </vt:lpstr>
      <vt:lpstr>Growth strategy</vt:lpstr>
      <vt:lpstr>TRACTION</vt:lpstr>
      <vt:lpstr>TWO-YEAR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Conseil D’AMI</dc:title>
  <dc:creator>Yann Debray</dc:creator>
  <cp:lastModifiedBy>Yann Debray</cp:lastModifiedBy>
  <cp:revision>11</cp:revision>
  <dcterms:created xsi:type="dcterms:W3CDTF">2023-11-05T22:04:52Z</dcterms:created>
  <dcterms:modified xsi:type="dcterms:W3CDTF">2023-11-06T02:41:06Z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